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37"/>
  </p:notesMasterIdLst>
  <p:handoutMasterIdLst>
    <p:handoutMasterId r:id="rId38"/>
  </p:handoutMasterIdLst>
  <p:sldIdLst>
    <p:sldId id="264" r:id="rId2"/>
    <p:sldId id="265" r:id="rId3"/>
    <p:sldId id="289" r:id="rId4"/>
    <p:sldId id="290" r:id="rId5"/>
    <p:sldId id="291" r:id="rId6"/>
    <p:sldId id="295" r:id="rId7"/>
    <p:sldId id="292" r:id="rId8"/>
    <p:sldId id="296" r:id="rId9"/>
    <p:sldId id="297" r:id="rId10"/>
    <p:sldId id="294" r:id="rId11"/>
    <p:sldId id="298" r:id="rId12"/>
    <p:sldId id="268" r:id="rId13"/>
    <p:sldId id="275" r:id="rId14"/>
    <p:sldId id="273" r:id="rId15"/>
    <p:sldId id="299" r:id="rId16"/>
    <p:sldId id="274" r:id="rId17"/>
    <p:sldId id="300" r:id="rId18"/>
    <p:sldId id="276" r:id="rId19"/>
    <p:sldId id="277" r:id="rId20"/>
    <p:sldId id="278" r:id="rId21"/>
    <p:sldId id="279" r:id="rId22"/>
    <p:sldId id="280" r:id="rId23"/>
    <p:sldId id="281" r:id="rId24"/>
    <p:sldId id="283" r:id="rId25"/>
    <p:sldId id="284" r:id="rId26"/>
    <p:sldId id="285" r:id="rId27"/>
    <p:sldId id="286" r:id="rId28"/>
    <p:sldId id="301" r:id="rId29"/>
    <p:sldId id="302" r:id="rId30"/>
    <p:sldId id="303" r:id="rId31"/>
    <p:sldId id="304" r:id="rId32"/>
    <p:sldId id="305" r:id="rId33"/>
    <p:sldId id="306" r:id="rId34"/>
    <p:sldId id="287" r:id="rId35"/>
    <p:sldId id="307"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54A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6" autoAdjust="0"/>
    <p:restoredTop sz="94620" autoAdjust="0"/>
  </p:normalViewPr>
  <p:slideViewPr>
    <p:cSldViewPr>
      <p:cViewPr varScale="1">
        <p:scale>
          <a:sx n="116" d="100"/>
          <a:sy n="116" d="100"/>
        </p:scale>
        <p:origin x="145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196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C6089C4-1A03-48C9-AF6A-55A207789117}" type="datetimeFigureOut">
              <a:rPr lang="zh-CN" altLang="en-US"/>
              <a:pPr>
                <a:defRPr/>
              </a:pPr>
              <a:t>2019-6-1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2917F9B-1481-4A7C-9380-8D9CA04D96DF}" type="slidenum">
              <a:rPr lang="zh-CN" altLang="en-US"/>
              <a:pPr/>
              <a:t>‹#›</a:t>
            </a:fld>
            <a:endParaRPr lang="zh-CN" altLang="en-US"/>
          </a:p>
        </p:txBody>
      </p:sp>
    </p:spTree>
    <p:extLst>
      <p:ext uri="{BB962C8B-B14F-4D97-AF65-F5344CB8AC3E}">
        <p14:creationId xmlns:p14="http://schemas.microsoft.com/office/powerpoint/2010/main" val="3933615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A079D4F-106C-4937-80B6-9505542C04F4}" type="slidenum">
              <a:rPr lang="en-US" altLang="zh-CN"/>
              <a:pPr/>
              <a:t>‹#›</a:t>
            </a:fld>
            <a:endParaRPr lang="en-US" altLang="zh-CN"/>
          </a:p>
        </p:txBody>
      </p:sp>
    </p:spTree>
    <p:extLst>
      <p:ext uri="{BB962C8B-B14F-4D97-AF65-F5344CB8AC3E}">
        <p14:creationId xmlns:p14="http://schemas.microsoft.com/office/powerpoint/2010/main" val="28884080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1143000" y="685800"/>
            <a:ext cx="4572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16BAF811-9FEA-4B4D-AB05-28003548EDF1}" type="slidenum">
              <a:rPr lang="en-US" altLang="zh-CN" sz="1200"/>
              <a:pPr algn="r" eaLnBrk="1" hangingPunct="1"/>
              <a:t>1</a:t>
            </a:fld>
            <a:endParaRPr lang="en-US" altLang="zh-CN" sz="1200"/>
          </a:p>
        </p:txBody>
      </p:sp>
    </p:spTree>
    <p:extLst>
      <p:ext uri="{BB962C8B-B14F-4D97-AF65-F5344CB8AC3E}">
        <p14:creationId xmlns:p14="http://schemas.microsoft.com/office/powerpoint/2010/main" val="402255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80415-1C66-4520-A220-A1F2C26545B3}" type="slidenum">
              <a:rPr lang="en-US" altLang="zh-CN"/>
              <a:pPr/>
              <a:t>32</a:t>
            </a:fld>
            <a:endParaRPr lang="en-US" altLang="zh-CN"/>
          </a:p>
        </p:txBody>
      </p:sp>
      <p:sp>
        <p:nvSpPr>
          <p:cNvPr id="587778" name="Rectangle 2"/>
          <p:cNvSpPr>
            <a:spLocks noGrp="1" noRot="1" noChangeAspect="1" noChangeArrowheads="1" noTextEdit="1"/>
          </p:cNvSpPr>
          <p:nvPr>
            <p:ph type="sldImg"/>
          </p:nvPr>
        </p:nvSpPr>
        <p:spPr>
          <a:xfrm>
            <a:off x="1143000" y="685800"/>
            <a:ext cx="4572000" cy="3429000"/>
          </a:xfrm>
          <a:prstGeom prst="rect">
            <a:avLst/>
          </a:prstGeom>
          <a:ln/>
        </p:spPr>
      </p:sp>
      <p:sp>
        <p:nvSpPr>
          <p:cNvPr id="587779" name="Rectangle 3"/>
          <p:cNvSpPr>
            <a:spLocks noGrp="1" noChangeArrowheads="1"/>
          </p:cNvSpPr>
          <p:nvPr>
            <p:ph type="body" idx="1"/>
          </p:nvPr>
        </p:nvSpPr>
        <p:spPr/>
        <p:txBody>
          <a:bodyPr/>
          <a:lstStyle/>
          <a:p>
            <a:r>
              <a:rPr lang="zh-CN" altLang="en-US"/>
              <a:t>线束长度问题</a:t>
            </a:r>
            <a:r>
              <a:rPr lang="en-US" altLang="zh-CN"/>
              <a:t>1000+200+200    1700mm</a:t>
            </a:r>
          </a:p>
        </p:txBody>
      </p:sp>
    </p:spTree>
    <p:extLst>
      <p:ext uri="{BB962C8B-B14F-4D97-AF65-F5344CB8AC3E}">
        <p14:creationId xmlns:p14="http://schemas.microsoft.com/office/powerpoint/2010/main" val="409415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fld id="{BC8A814C-544E-4F60-BD46-394F64AF77C9}" type="slidenum">
              <a:rPr lang="en-US" altLang="zh-CN"/>
              <a:pPr/>
              <a:t>‹#›</a:t>
            </a:fld>
            <a:endParaRPr lang="en-US" altLang="zh-CN"/>
          </a:p>
        </p:txBody>
      </p:sp>
    </p:spTree>
    <p:extLst>
      <p:ext uri="{BB962C8B-B14F-4D97-AF65-F5344CB8AC3E}">
        <p14:creationId xmlns:p14="http://schemas.microsoft.com/office/powerpoint/2010/main" val="2745213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1D9CABA0-05D3-4826-9B06-6BC63E6A87A4}" type="slidenum">
              <a:rPr lang="en-US" altLang="zh-CN"/>
              <a:pPr/>
              <a:t>‹#›</a:t>
            </a:fld>
            <a:endParaRPr lang="en-US" altLang="zh-CN"/>
          </a:p>
        </p:txBody>
      </p:sp>
    </p:spTree>
    <p:extLst>
      <p:ext uri="{BB962C8B-B14F-4D97-AF65-F5344CB8AC3E}">
        <p14:creationId xmlns:p14="http://schemas.microsoft.com/office/powerpoint/2010/main" val="218663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AFFC3766-87B3-4179-8B53-CE912ABBFE65}" type="slidenum">
              <a:rPr lang="en-US" altLang="zh-CN"/>
              <a:pPr/>
              <a:t>‹#›</a:t>
            </a:fld>
            <a:endParaRPr lang="en-US" altLang="zh-CN"/>
          </a:p>
        </p:txBody>
      </p:sp>
    </p:spTree>
    <p:extLst>
      <p:ext uri="{BB962C8B-B14F-4D97-AF65-F5344CB8AC3E}">
        <p14:creationId xmlns:p14="http://schemas.microsoft.com/office/powerpoint/2010/main" val="4180331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821FFB9C-152E-429F-84D8-8A6DF8446CB0}" type="slidenum">
              <a:rPr lang="en-US" altLang="zh-CN"/>
              <a:pPr/>
              <a:t>‹#›</a:t>
            </a:fld>
            <a:endParaRPr lang="en-US" altLang="zh-CN"/>
          </a:p>
        </p:txBody>
      </p:sp>
    </p:spTree>
    <p:extLst>
      <p:ext uri="{BB962C8B-B14F-4D97-AF65-F5344CB8AC3E}">
        <p14:creationId xmlns:p14="http://schemas.microsoft.com/office/powerpoint/2010/main" val="3567538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41313" y="1449388"/>
            <a:ext cx="4038600" cy="4437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32313" y="1449388"/>
            <a:ext cx="4038600" cy="4437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fld id="{5A1B4C99-D48D-48E8-9035-78A414929E20}" type="slidenum">
              <a:rPr lang="en-US" altLang="zh-CN"/>
              <a:pPr/>
              <a:t>‹#›</a:t>
            </a:fld>
            <a:endParaRPr lang="en-US" altLang="zh-CN"/>
          </a:p>
        </p:txBody>
      </p:sp>
    </p:spTree>
    <p:extLst>
      <p:ext uri="{BB962C8B-B14F-4D97-AF65-F5344CB8AC3E}">
        <p14:creationId xmlns:p14="http://schemas.microsoft.com/office/powerpoint/2010/main" val="109751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C5811E3F-AB99-4F4A-8A5E-53DEEDB75D97}" type="slidenum">
              <a:rPr lang="en-US" altLang="zh-CN"/>
              <a:pPr/>
              <a:t>‹#›</a:t>
            </a:fld>
            <a:endParaRPr lang="en-US" altLang="zh-CN"/>
          </a:p>
        </p:txBody>
      </p:sp>
    </p:spTree>
    <p:extLst>
      <p:ext uri="{BB962C8B-B14F-4D97-AF65-F5344CB8AC3E}">
        <p14:creationId xmlns:p14="http://schemas.microsoft.com/office/powerpoint/2010/main" val="1537298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41313" y="1449388"/>
            <a:ext cx="4038600" cy="44370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32313" y="1449388"/>
            <a:ext cx="4038600" cy="21415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32313" y="3743325"/>
            <a:ext cx="4038600" cy="214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763" y="6443663"/>
            <a:ext cx="9144000" cy="450850"/>
          </a:xfrm>
          <a:prstGeom prst="rect">
            <a:avLst/>
          </a:prstGeom>
        </p:spPr>
        <p:txBody>
          <a:bodyPr/>
          <a:lstStyle>
            <a:lvl1pPr>
              <a:defRPr/>
            </a:lvl1pPr>
          </a:lstStyle>
          <a:p>
            <a:r>
              <a:rPr lang="zh-CN" altLang="en-US"/>
              <a:t>中国汽车工程研究院</a:t>
            </a:r>
          </a:p>
        </p:txBody>
      </p:sp>
    </p:spTree>
    <p:extLst>
      <p:ext uri="{BB962C8B-B14F-4D97-AF65-F5344CB8AC3E}">
        <p14:creationId xmlns:p14="http://schemas.microsoft.com/office/powerpoint/2010/main" val="407512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F5AF4F9F-76D4-4EFD-AF10-A5D19CE6B211}" type="slidenum">
              <a:rPr lang="en-US" altLang="zh-CN"/>
              <a:pPr/>
              <a:t>‹#›</a:t>
            </a:fld>
            <a:endParaRPr lang="en-US" altLang="zh-CN"/>
          </a:p>
        </p:txBody>
      </p:sp>
    </p:spTree>
    <p:extLst>
      <p:ext uri="{BB962C8B-B14F-4D97-AF65-F5344CB8AC3E}">
        <p14:creationId xmlns:p14="http://schemas.microsoft.com/office/powerpoint/2010/main" val="426773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B52B21E3-F42D-4877-9C05-F0CD95A34A1F}" type="slidenum">
              <a:rPr lang="en-US" altLang="zh-CN"/>
              <a:pPr/>
              <a:t>‹#›</a:t>
            </a:fld>
            <a:endParaRPr lang="en-US" altLang="zh-CN"/>
          </a:p>
        </p:txBody>
      </p:sp>
    </p:spTree>
    <p:extLst>
      <p:ext uri="{BB962C8B-B14F-4D97-AF65-F5344CB8AC3E}">
        <p14:creationId xmlns:p14="http://schemas.microsoft.com/office/powerpoint/2010/main" val="188789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FF528752-7F26-4198-AEE5-DA2779EC06B2}" type="slidenum">
              <a:rPr lang="en-US" altLang="zh-CN"/>
              <a:pPr/>
              <a:t>‹#›</a:t>
            </a:fld>
            <a:endParaRPr lang="en-US" altLang="zh-CN"/>
          </a:p>
        </p:txBody>
      </p:sp>
    </p:spTree>
    <p:extLst>
      <p:ext uri="{BB962C8B-B14F-4D97-AF65-F5344CB8AC3E}">
        <p14:creationId xmlns:p14="http://schemas.microsoft.com/office/powerpoint/2010/main" val="107655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ED7C6EC7-7971-487C-82C9-AFDF7A7FAF6B}" type="slidenum">
              <a:rPr lang="en-US" altLang="zh-CN"/>
              <a:pPr/>
              <a:t>‹#›</a:t>
            </a:fld>
            <a:endParaRPr lang="en-US" altLang="zh-CN"/>
          </a:p>
        </p:txBody>
      </p:sp>
    </p:spTree>
    <p:extLst>
      <p:ext uri="{BB962C8B-B14F-4D97-AF65-F5344CB8AC3E}">
        <p14:creationId xmlns:p14="http://schemas.microsoft.com/office/powerpoint/2010/main" val="697004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658B1690-D928-4EDC-AA61-3CDCE594F550}" type="slidenum">
              <a:rPr lang="en-US" altLang="zh-CN"/>
              <a:pPr/>
              <a:t>‹#›</a:t>
            </a:fld>
            <a:endParaRPr lang="en-US" altLang="zh-CN"/>
          </a:p>
        </p:txBody>
      </p:sp>
    </p:spTree>
    <p:extLst>
      <p:ext uri="{BB962C8B-B14F-4D97-AF65-F5344CB8AC3E}">
        <p14:creationId xmlns:p14="http://schemas.microsoft.com/office/powerpoint/2010/main" val="269348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A30F5199-5A3B-4D1F-B371-2E635D74441D}" type="slidenum">
              <a:rPr lang="en-US" altLang="zh-CN"/>
              <a:pPr/>
              <a:t>‹#›</a:t>
            </a:fld>
            <a:endParaRPr lang="en-US" altLang="zh-CN"/>
          </a:p>
        </p:txBody>
      </p:sp>
    </p:spTree>
    <p:extLst>
      <p:ext uri="{BB962C8B-B14F-4D97-AF65-F5344CB8AC3E}">
        <p14:creationId xmlns:p14="http://schemas.microsoft.com/office/powerpoint/2010/main" val="324380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E5975A88-F7A6-44AD-A868-78264F523291}" type="slidenum">
              <a:rPr lang="en-US" altLang="zh-CN"/>
              <a:pPr/>
              <a:t>‹#›</a:t>
            </a:fld>
            <a:endParaRPr lang="en-US" altLang="zh-CN"/>
          </a:p>
        </p:txBody>
      </p:sp>
    </p:spTree>
    <p:extLst>
      <p:ext uri="{BB962C8B-B14F-4D97-AF65-F5344CB8AC3E}">
        <p14:creationId xmlns:p14="http://schemas.microsoft.com/office/powerpoint/2010/main" val="135202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F0F42F08-A0FE-425B-B577-161BC4D8D916}" type="slidenum">
              <a:rPr lang="en-US" altLang="zh-CN"/>
              <a:pPr/>
              <a:t>‹#›</a:t>
            </a:fld>
            <a:endParaRPr lang="en-US" altLang="zh-CN"/>
          </a:p>
        </p:txBody>
      </p:sp>
    </p:spTree>
    <p:extLst>
      <p:ext uri="{BB962C8B-B14F-4D97-AF65-F5344CB8AC3E}">
        <p14:creationId xmlns:p14="http://schemas.microsoft.com/office/powerpoint/2010/main" val="878872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fld id="{9E696BB0-0D20-4D36-88FA-D5F35A96AA88}" type="slidenum">
              <a:rPr lang="en-US" altLang="zh-CN"/>
              <a:pPr/>
              <a:t>‹#›</a:t>
            </a:fld>
            <a:endParaRPr lang="en-US" altLang="zh-CN"/>
          </a:p>
        </p:txBody>
      </p:sp>
      <p:sp>
        <p:nvSpPr>
          <p:cNvPr id="1028" name="Rectangle 7"/>
          <p:cNvSpPr>
            <a:spLocks noChangeArrowheads="1"/>
          </p:cNvSpPr>
          <p:nvPr userDrawn="1"/>
        </p:nvSpPr>
        <p:spPr bwMode="auto">
          <a:xfrm>
            <a:off x="-4763" y="6381750"/>
            <a:ext cx="9144001" cy="73025"/>
          </a:xfrm>
          <a:prstGeom prst="rect">
            <a:avLst/>
          </a:prstGeom>
          <a:gradFill flip="none" rotWithShape="1">
            <a:gsLst>
              <a:gs pos="0">
                <a:srgbClr val="03D4A8"/>
              </a:gs>
              <a:gs pos="25000">
                <a:srgbClr val="21D6E0"/>
              </a:gs>
              <a:gs pos="75000">
                <a:srgbClr val="0087E6"/>
              </a:gs>
              <a:gs pos="100000">
                <a:srgbClr val="005CBF"/>
              </a:gs>
            </a:gsLst>
            <a:lin ang="10800000" scaled="1"/>
            <a:tileRect/>
          </a:gradFill>
          <a:ln w="9525">
            <a:noFill/>
            <a:miter lim="800000"/>
            <a:headEnd/>
            <a:tailEnd/>
          </a:ln>
        </p:spPr>
        <p:txBody>
          <a:bodyPr wrap="none" lIns="91432" tIns="45717" rIns="91432" bIns="45717" anchor="ctr"/>
          <a:lstStyle/>
          <a:p>
            <a:pPr algn="ctr">
              <a:defRPr/>
            </a:pPr>
            <a:endParaRPr lang="zh-CN" altLang="zh-CN">
              <a:latin typeface="Verdana" pitchFamily="34" charset="0"/>
            </a:endParaRPr>
          </a:p>
        </p:txBody>
      </p:sp>
      <p:sp>
        <p:nvSpPr>
          <p:cNvPr id="1029" name="Rectangle 8"/>
          <p:cNvSpPr>
            <a:spLocks noChangeArrowheads="1"/>
          </p:cNvSpPr>
          <p:nvPr userDrawn="1"/>
        </p:nvSpPr>
        <p:spPr bwMode="auto">
          <a:xfrm>
            <a:off x="0" y="1042988"/>
            <a:ext cx="9144000" cy="73025"/>
          </a:xfrm>
          <a:prstGeom prst="rect">
            <a:avLst/>
          </a:prstGeom>
          <a:gradFill flip="none" rotWithShape="1">
            <a:gsLst>
              <a:gs pos="0">
                <a:srgbClr val="03D4A8"/>
              </a:gs>
              <a:gs pos="25000">
                <a:srgbClr val="21D6E0"/>
              </a:gs>
              <a:gs pos="75000">
                <a:srgbClr val="0087E6"/>
              </a:gs>
              <a:gs pos="100000">
                <a:srgbClr val="005CBF"/>
              </a:gs>
            </a:gsLst>
            <a:lin ang="10800000" scaled="1"/>
            <a:tileRect/>
          </a:gradFill>
          <a:ln w="9525">
            <a:noFill/>
            <a:miter lim="800000"/>
            <a:headEnd/>
            <a:tailEnd/>
          </a:ln>
        </p:spPr>
        <p:txBody>
          <a:bodyPr wrap="none" lIns="91432" tIns="45717" rIns="91432" bIns="45717" anchor="ctr"/>
          <a:lstStyle/>
          <a:p>
            <a:pPr algn="ctr">
              <a:defRPr/>
            </a:pPr>
            <a:endParaRPr lang="zh-CN" altLang="zh-CN" dirty="0">
              <a:solidFill>
                <a:srgbClr val="FF0000"/>
              </a:solidFill>
              <a:latin typeface="Verdana" pitchFamily="34" charset="0"/>
            </a:endParaRPr>
          </a:p>
        </p:txBody>
      </p:sp>
      <p:pic>
        <p:nvPicPr>
          <p:cNvPr id="2" name="Picture 72" descr="图片1 拷贝"/>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51"/>
          <p:cNvSpPr>
            <a:spLocks noChangeArrowheads="1"/>
          </p:cNvSpPr>
          <p:nvPr userDrawn="1"/>
        </p:nvSpPr>
        <p:spPr bwMode="auto">
          <a:xfrm>
            <a:off x="785813" y="214313"/>
            <a:ext cx="5446712" cy="889000"/>
          </a:xfrm>
          <a:prstGeom prst="rect">
            <a:avLst/>
          </a:prstGeom>
          <a:noFill/>
          <a:ln w="9525">
            <a:noFill/>
            <a:miter lim="800000"/>
            <a:headEnd/>
            <a:tailEnd/>
          </a:ln>
        </p:spPr>
        <p:txBody>
          <a:bodyPr anchor="ctr"/>
          <a:lstStyle/>
          <a:p>
            <a:pPr algn="ctr" fontAlgn="b">
              <a:defRPr/>
            </a:pPr>
            <a:endParaRPr lang="en-US" sz="3600" b="1">
              <a:solidFill>
                <a:srgbClr val="800000"/>
              </a:solidFill>
              <a:latin typeface="黑体" pitchFamily="49" charset="-122"/>
              <a:ea typeface="黑体" pitchFamily="49" charset="-122"/>
            </a:endParaRPr>
          </a:p>
        </p:txBody>
      </p:sp>
      <p:sp>
        <p:nvSpPr>
          <p:cNvPr id="1032"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w="9525">
            <a:noFill/>
            <a:miter lim="800000"/>
            <a:headEnd/>
            <a:tailEnd/>
          </a:ln>
        </p:spPr>
        <p:txBody>
          <a:bodyPr/>
          <a:lstStyle/>
          <a:p>
            <a:pPr algn="ctr">
              <a:defRPr/>
            </a:pPr>
            <a:r>
              <a:rPr lang="zh-CN" altLang="en-US" b="1" dirty="0">
                <a:solidFill>
                  <a:srgbClr val="000066"/>
                </a:solidFill>
                <a:ea typeface="华文行楷" pitchFamily="2" charset="-122"/>
                <a:cs typeface="方正行楷简体"/>
              </a:rPr>
              <a:t>中国汽车工程研究院股份有限公司   </a:t>
            </a:r>
            <a:r>
              <a:rPr lang="en-US" altLang="zh-CN" b="1" dirty="0">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file:///E:\&#25253;&#21578;\Report\JL7202K01N\TEST1.jpg"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file:///E:\&#25253;&#21578;\Report\JL7202K01N\&#38378;&#20809;.jpg" TargetMode="External"/><Relationship Id="rId7" Type="http://schemas.openxmlformats.org/officeDocument/2006/relationships/image" Target="file:///E:\&#25253;&#21578;\Report\JL7202K01N\&#26262;&#39118;.jpg"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file:///E:\&#25253;&#21578;\Report\JL7202K01N\&#38632;&#21038;.jpg" TargetMode="External"/><Relationship Id="rId4" Type="http://schemas.openxmlformats.org/officeDocument/2006/relationships/image" Target="../media/image11.jpeg"/><Relationship Id="rId9" Type="http://schemas.openxmlformats.org/officeDocument/2006/relationships/image" Target="file:///E:\&#25253;&#21578;\Report\JL7202K01N\&#24608;&#36895;.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4"/>
          <p:cNvSpPr>
            <a:spLocks noGrp="1"/>
          </p:cNvSpPr>
          <p:nvPr>
            <p:ph type="sldNum" sz="quarter" idx="10"/>
          </p:nvPr>
        </p:nvSpPr>
        <p:spPr>
          <a:xfrm>
            <a:off x="5857875" y="6429375"/>
            <a:ext cx="3286125" cy="428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EE925F-3E36-414E-AE76-DF7CADC9D1E2}" type="slidenum">
              <a:rPr lang="en-US" altLang="zh-CN"/>
              <a:pPr eaLnBrk="1" hangingPunct="1"/>
              <a:t>1</a:t>
            </a:fld>
            <a:endParaRPr lang="en-US" altLang="zh-CN"/>
          </a:p>
        </p:txBody>
      </p:sp>
      <p:sp>
        <p:nvSpPr>
          <p:cNvPr id="2051" name="TextBox 3"/>
          <p:cNvSpPr txBox="1">
            <a:spLocks noChangeArrowheads="1"/>
          </p:cNvSpPr>
          <p:nvPr/>
        </p:nvSpPr>
        <p:spPr bwMode="auto">
          <a:xfrm>
            <a:off x="0" y="1152325"/>
            <a:ext cx="9144000" cy="156230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eaLnBrk="0" hangingPunct="0">
              <a:spcBef>
                <a:spcPct val="20000"/>
              </a:spcBef>
              <a:spcAft>
                <a:spcPct val="20000"/>
              </a:spcAft>
              <a:buFontTx/>
              <a:buNone/>
              <a:defRPr sz="2000" b="1">
                <a:solidFill>
                  <a:srgbClr val="FF0000"/>
                </a:solidFill>
                <a:latin typeface="微软雅黑" panose="020B0503020204020204" pitchFamily="34" charset="-122"/>
                <a:ea typeface="微软雅黑" panose="020B0503020204020204" pitchFamily="34" charset="-122"/>
              </a:defRPr>
            </a:lvl1pPr>
            <a:lvl2pPr marL="742950" indent="-285750" eaLnBrk="0" hangingPunct="0">
              <a:spcBef>
                <a:spcPct val="20000"/>
              </a:spcBef>
              <a:buFont typeface="Arial" panose="020B0604020202020204" pitchFamily="34" charset="0"/>
              <a:buChar char="–"/>
              <a:defRPr sz="2800"/>
            </a:lvl2pPr>
            <a:lvl3pPr marL="1143000" indent="-228600" eaLnBrk="0" hangingPunct="0">
              <a:spcBef>
                <a:spcPct val="20000"/>
              </a:spcBef>
              <a:buFont typeface="Arial" panose="020B0604020202020204" pitchFamily="34" charset="0"/>
              <a:buChar char="•"/>
              <a:defRPr sz="2400"/>
            </a:lvl3pPr>
            <a:lvl4pPr marL="1600200" indent="-228600" eaLnBrk="0" hangingPunct="0">
              <a:spcBef>
                <a:spcPct val="20000"/>
              </a:spcBef>
              <a:buFont typeface="Arial" panose="020B0604020202020204" pitchFamily="34" charset="0"/>
              <a:buChar char="–"/>
              <a:defRPr sz="2000"/>
            </a:lvl4pPr>
            <a:lvl5pPr marL="2057400" indent="-228600" eaLnBrk="0" hangingPunct="0">
              <a:spcBef>
                <a:spcPct val="20000"/>
              </a:spcBef>
              <a:buFont typeface="Arial" panose="020B0604020202020204" pitchFamily="34" charset="0"/>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en-US" altLang="zh-CN" dirty="0"/>
              <a:t>GB/T 18655-2010</a:t>
            </a:r>
            <a:r>
              <a:rPr lang="zh-CN" altLang="en-US" dirty="0"/>
              <a:t> </a:t>
            </a:r>
            <a:endParaRPr lang="en-US" altLang="zh-CN" dirty="0"/>
          </a:p>
          <a:p>
            <a:r>
              <a:rPr lang="zh-CN" altLang="en-US" dirty="0"/>
              <a:t>车辆、船和内燃机 无线电骚扰特性 </a:t>
            </a:r>
            <a:endParaRPr lang="en-US" altLang="zh-CN" dirty="0"/>
          </a:p>
          <a:p>
            <a:r>
              <a:rPr lang="zh-CN" altLang="en-US" dirty="0"/>
              <a:t>用于保护车载接收机的限值和测量方法</a:t>
            </a:r>
            <a:r>
              <a:rPr lang="en-US" altLang="zh-CN" dirty="0"/>
              <a:t> </a:t>
            </a:r>
            <a:endParaRPr lang="zh-CN" altLang="en-US" dirty="0"/>
          </a:p>
        </p:txBody>
      </p:sp>
      <p:sp>
        <p:nvSpPr>
          <p:cNvPr id="2052" name="TextBox 4"/>
          <p:cNvSpPr txBox="1">
            <a:spLocks noChangeArrowheads="1"/>
          </p:cNvSpPr>
          <p:nvPr/>
        </p:nvSpPr>
        <p:spPr bwMode="auto">
          <a:xfrm>
            <a:off x="0" y="325377"/>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20000"/>
              </a:spcAft>
              <a:buFontTx/>
              <a:buNone/>
            </a:pPr>
            <a:r>
              <a:rPr lang="en-US" altLang="zh-CN" sz="40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EMC</a:t>
            </a:r>
            <a:r>
              <a:rPr lang="zh-CN" altLang="en-US" sz="40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标准培训</a:t>
            </a:r>
            <a:endParaRPr lang="zh-CN" altLang="en-US" sz="1600" dirty="0"/>
          </a:p>
        </p:txBody>
      </p:sp>
      <p:pic>
        <p:nvPicPr>
          <p:cNvPr id="20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14625"/>
            <a:ext cx="9144000"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83"/>
          <p:cNvSpPr>
            <a:spLocks noChangeArrowheads="1"/>
          </p:cNvSpPr>
          <p:nvPr/>
        </p:nvSpPr>
        <p:spPr bwMode="auto">
          <a:xfrm>
            <a:off x="1541463" y="1712913"/>
            <a:ext cx="6389687"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6" rIns="91435"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200"/>
              </a:lnSpc>
            </a:pPr>
            <a:endParaRPr kumimoji="1" lang="en-US" altLang="zh-CN" sz="2000" b="1">
              <a:solidFill>
                <a:schemeClr val="tx2"/>
              </a:solidFill>
              <a:latin typeface="黑体" panose="02010609060101010101" pitchFamily="49" charset="-122"/>
              <a:ea typeface="黑体" panose="02010609060101010101" pitchFamily="49" charset="-122"/>
              <a:sym typeface="黑体" panose="02010609060101010101" pitchFamily="49" charset="-122"/>
            </a:endParaRPr>
          </a:p>
          <a:p>
            <a:pPr eaLnBrk="1" hangingPunct="1">
              <a:lnSpc>
                <a:spcPts val="3200"/>
              </a:lnSpc>
            </a:pPr>
            <a:r>
              <a:rPr kumimoji="1" lang="en-US" altLang="zh-CN" sz="2000" b="1">
                <a:solidFill>
                  <a:schemeClr val="tx2"/>
                </a:solidFill>
                <a:latin typeface="黑体" panose="02010609060101010101" pitchFamily="49" charset="-122"/>
                <a:ea typeface="黑体" panose="02010609060101010101" pitchFamily="49" charset="-122"/>
                <a:sym typeface="黑体" panose="02010609060101010101" pitchFamily="49" charset="-122"/>
              </a:rPr>
              <a:t>        </a:t>
            </a:r>
            <a:endParaRPr kumimoji="1" lang="zh-CN" altLang="en-US" sz="2400">
              <a:latin typeface="Times New Roman" panose="02020603050405020304" pitchFamily="18" charset="0"/>
              <a:ea typeface="PMingLiU" panose="02020500000000000000" pitchFamily="18" charset="-120"/>
            </a:endParaRPr>
          </a:p>
        </p:txBody>
      </p:sp>
      <p:sp>
        <p:nvSpPr>
          <p:cNvPr id="7" name="Rectangle 83"/>
          <p:cNvSpPr>
            <a:spLocks noChangeArrowheads="1"/>
          </p:cNvSpPr>
          <p:nvPr/>
        </p:nvSpPr>
        <p:spPr bwMode="auto">
          <a:xfrm>
            <a:off x="1541463" y="2867025"/>
            <a:ext cx="6389687" cy="186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5" tIns="45716" rIns="91435" bIns="45716"/>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en-US" altLang="zh-CN"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EMC</a:t>
            </a:r>
            <a:r>
              <a:rPr lang="zh-CN" altLang="en-US"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检测部</a:t>
            </a:r>
            <a:endParaRPr lang="en-US" altLang="zh-CN" sz="1600" b="1"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a:p>
            <a:pPr algn="r" eaLnBrk="1" hangingPunct="1">
              <a:spcBef>
                <a:spcPct val="0"/>
              </a:spcBef>
              <a:buFontTx/>
              <a:buNone/>
            </a:pPr>
            <a:r>
              <a:rPr lang="zh-CN" altLang="en-US"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白  云</a:t>
            </a:r>
            <a:endParaRPr lang="en-US" altLang="zh-CN" sz="1600" b="1"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a:p>
            <a:pPr algn="r" eaLnBrk="1" hangingPunct="1">
              <a:spcBef>
                <a:spcPct val="0"/>
              </a:spcBef>
              <a:buFontTx/>
              <a:buNone/>
            </a:pPr>
            <a:r>
              <a:rPr lang="en-US" altLang="zh-CN"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2015</a:t>
            </a:r>
            <a:r>
              <a:rPr lang="zh-CN" altLang="en-US"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年</a:t>
            </a:r>
            <a:r>
              <a:rPr lang="en-US" altLang="zh-CN"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10</a:t>
            </a:r>
            <a:r>
              <a:rPr lang="zh-CN" altLang="en-US" sz="1600" b="1" dirty="0">
                <a:solidFill>
                  <a:schemeClr val="tx2"/>
                </a:solidFill>
                <a:latin typeface="黑体" panose="02010609060101010101" pitchFamily="49" charset="-122"/>
                <a:ea typeface="黑体" panose="02010609060101010101" pitchFamily="49" charset="-122"/>
                <a:sym typeface="黑体" panose="02010609060101010101" pitchFamily="49" charset="-122"/>
              </a:rPr>
              <a:t>月</a:t>
            </a:r>
            <a:endParaRPr lang="en-US" altLang="zh-CN" sz="1600" b="1" dirty="0">
              <a:solidFill>
                <a:srgbClr val="010615"/>
              </a:solidFill>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460331-3381-4119-BFEB-1F035B021064}" type="slidenum">
              <a:rPr lang="en-US" altLang="zh-CN"/>
              <a:pPr eaLnBrk="1" hangingPunct="1"/>
              <a:t>10</a:t>
            </a:fld>
            <a:endParaRPr lang="en-US" altLang="zh-CN"/>
          </a:p>
        </p:txBody>
      </p:sp>
      <p:sp>
        <p:nvSpPr>
          <p:cNvPr id="5"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四、试验要求</a:t>
            </a:r>
          </a:p>
        </p:txBody>
      </p:sp>
      <p:sp>
        <p:nvSpPr>
          <p:cNvPr id="6"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测量仪器</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扫描接收机参数</a:t>
            </a:r>
          </a:p>
        </p:txBody>
      </p:sp>
      <p:graphicFrame>
        <p:nvGraphicFramePr>
          <p:cNvPr id="7" name="Group 652"/>
          <p:cNvGraphicFramePr>
            <a:graphicFrameLocks/>
          </p:cNvGraphicFramePr>
          <p:nvPr/>
        </p:nvGraphicFramePr>
        <p:xfrm>
          <a:off x="410022" y="2060848"/>
          <a:ext cx="8266434" cy="4156080"/>
        </p:xfrm>
        <a:graphic>
          <a:graphicData uri="http://schemas.openxmlformats.org/drawingml/2006/table">
            <a:tbl>
              <a:tblPr/>
              <a:tblGrid>
                <a:gridCol w="1832293">
                  <a:extLst>
                    <a:ext uri="{9D8B030D-6E8A-4147-A177-3AD203B41FA5}">
                      <a16:colId xmlns:a16="http://schemas.microsoft.com/office/drawing/2014/main" xmlns="" val="20000"/>
                    </a:ext>
                  </a:extLst>
                </a:gridCol>
                <a:gridCol w="1084580">
                  <a:extLst>
                    <a:ext uri="{9D8B030D-6E8A-4147-A177-3AD203B41FA5}">
                      <a16:colId xmlns:a16="http://schemas.microsoft.com/office/drawing/2014/main" xmlns="" val="20001"/>
                    </a:ext>
                  </a:extLst>
                </a:gridCol>
                <a:gridCol w="587693">
                  <a:extLst>
                    <a:ext uri="{9D8B030D-6E8A-4147-A177-3AD203B41FA5}">
                      <a16:colId xmlns:a16="http://schemas.microsoft.com/office/drawing/2014/main" xmlns="" val="20002"/>
                    </a:ext>
                  </a:extLst>
                </a:gridCol>
                <a:gridCol w="587693">
                  <a:extLst>
                    <a:ext uri="{9D8B030D-6E8A-4147-A177-3AD203B41FA5}">
                      <a16:colId xmlns:a16="http://schemas.microsoft.com/office/drawing/2014/main" xmlns="" val="20003"/>
                    </a:ext>
                  </a:extLst>
                </a:gridCol>
                <a:gridCol w="617855">
                  <a:extLst>
                    <a:ext uri="{9D8B030D-6E8A-4147-A177-3AD203B41FA5}">
                      <a16:colId xmlns:a16="http://schemas.microsoft.com/office/drawing/2014/main" xmlns="" val="20004"/>
                    </a:ext>
                  </a:extLst>
                </a:gridCol>
                <a:gridCol w="587693">
                  <a:extLst>
                    <a:ext uri="{9D8B030D-6E8A-4147-A177-3AD203B41FA5}">
                      <a16:colId xmlns:a16="http://schemas.microsoft.com/office/drawing/2014/main" xmlns="" val="20005"/>
                    </a:ext>
                  </a:extLst>
                </a:gridCol>
                <a:gridCol w="587693">
                  <a:extLst>
                    <a:ext uri="{9D8B030D-6E8A-4147-A177-3AD203B41FA5}">
                      <a16:colId xmlns:a16="http://schemas.microsoft.com/office/drawing/2014/main" xmlns="" val="20006"/>
                    </a:ext>
                  </a:extLst>
                </a:gridCol>
                <a:gridCol w="587693">
                  <a:extLst>
                    <a:ext uri="{9D8B030D-6E8A-4147-A177-3AD203B41FA5}">
                      <a16:colId xmlns:a16="http://schemas.microsoft.com/office/drawing/2014/main" xmlns="" val="20007"/>
                    </a:ext>
                  </a:extLst>
                </a:gridCol>
                <a:gridCol w="587693">
                  <a:extLst>
                    <a:ext uri="{9D8B030D-6E8A-4147-A177-3AD203B41FA5}">
                      <a16:colId xmlns:a16="http://schemas.microsoft.com/office/drawing/2014/main" xmlns="" val="20008"/>
                    </a:ext>
                  </a:extLst>
                </a:gridCol>
                <a:gridCol w="587693">
                  <a:extLst>
                    <a:ext uri="{9D8B030D-6E8A-4147-A177-3AD203B41FA5}">
                      <a16:colId xmlns:a16="http://schemas.microsoft.com/office/drawing/2014/main" xmlns="" val="20009"/>
                    </a:ext>
                  </a:extLst>
                </a:gridCol>
                <a:gridCol w="617855">
                  <a:extLst>
                    <a:ext uri="{9D8B030D-6E8A-4147-A177-3AD203B41FA5}">
                      <a16:colId xmlns:a16="http://schemas.microsoft.com/office/drawing/2014/main" xmlns="" val="20010"/>
                    </a:ext>
                  </a:extLst>
                </a:gridCol>
              </a:tblGrid>
              <a:tr h="468000">
                <a:tc rowSpan="2" gridSpan="2">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业务</a:t>
                      </a: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频率范围</a:t>
                      </a:r>
                      <a:endParaRPr kumimoji="0" lang="zh-CN" altLang="en-US"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469900" marR="0" lvl="0" indent="-469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MHz</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峰值检波</a:t>
                      </a:r>
                      <a:endParaRPr kumimoji="0" lang="zh-CN" altLang="en-US" sz="1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准峰值检波</a:t>
                      </a:r>
                      <a:endParaRPr kumimoji="0" lang="zh-CN" altLang="en-US" sz="1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平均值检波</a:t>
                      </a:r>
                      <a:endParaRPr kumimoji="0" lang="zh-CN" altLang="en-US" sz="1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0">
                <a:tc gridSpan="2" vMerge="1">
                  <a:txBody>
                    <a:bodyPr/>
                    <a:lstStyle/>
                    <a:p>
                      <a:endParaRPr lang="zh-CN" altLang="en-US"/>
                    </a:p>
                  </a:txBody>
                  <a:tcPr/>
                </a:tc>
                <a:tc hMerge="1" vMerge="1">
                  <a:txBody>
                    <a:bodyPr/>
                    <a:lstStyle/>
                    <a:p>
                      <a:endParaRPr lang="zh-CN" altLang="en-US"/>
                    </a:p>
                  </a:txBody>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带宽</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步长</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pitchFamily="2" charset="-122"/>
                        </a:rPr>
                        <a:t>驻留</a:t>
                      </a:r>
                      <a:endParaRPr kumimoji="0" lang="en-US" altLang="zh-CN" sz="1400" b="0" i="0" u="none" strike="noStrike" cap="none" normalizeH="0" baseline="0" dirty="0">
                        <a:ln>
                          <a:noFill/>
                        </a:ln>
                        <a:solidFill>
                          <a:schemeClr val="tx1"/>
                        </a:solidFill>
                        <a:effectLst/>
                        <a:latin typeface="Arial" charset="0"/>
                        <a:ea typeface="宋体" pitchFamily="2" charset="-122"/>
                      </a:endParaRPr>
                    </a:p>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pitchFamily="2" charset="-122"/>
                        </a:rPr>
                        <a:t>时间</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带宽</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步长</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时间</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带宽</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步长</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pitchFamily="2" charset="-122"/>
                        </a:rPr>
                        <a:t>驻留</a:t>
                      </a:r>
                      <a:endParaRPr kumimoji="0" lang="en-US" altLang="zh-CN" sz="1400" b="0" i="0" u="none" strike="noStrike" cap="none" normalizeH="0" baseline="0" dirty="0">
                        <a:ln>
                          <a:noFill/>
                        </a:ln>
                        <a:solidFill>
                          <a:schemeClr val="tx1"/>
                        </a:solidFill>
                        <a:effectLst/>
                        <a:latin typeface="Arial" charset="0"/>
                        <a:ea typeface="宋体" pitchFamily="2" charset="-122"/>
                      </a:endParaRPr>
                    </a:p>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ea typeface="宋体" pitchFamily="2" charset="-122"/>
                        </a:rPr>
                        <a:t>时间</a:t>
                      </a: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调幅广播和移动业务</a:t>
                      </a:r>
                      <a:endParaRPr kumimoji="0" lang="zh-CN" altLang="en-US" sz="1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0.15 ~ 30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9k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5k</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50ms</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9k</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9k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调频广播</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76 ~ 108</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rowSpan="4">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移动业务</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30 ~ 1000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TV Band I</a:t>
                      </a:r>
                      <a:endPar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endParaRPr>
                    </a:p>
                    <a:p>
                      <a:pPr marL="469900" marR="0" lvl="0" indent="-469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TV Band III</a:t>
                      </a:r>
                      <a:endPar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endParaRPr>
                    </a:p>
                    <a:p>
                      <a:pPr marL="469900" marR="0" lvl="0" indent="-469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TV Band IV/V</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41 ~ 88</a:t>
                      </a:r>
                      <a:endPar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endParaRPr>
                    </a:p>
                    <a:p>
                      <a:pPr marL="469900" marR="0" lvl="0" indent="-469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174 ~230</a:t>
                      </a:r>
                      <a:endPar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endParaRPr>
                    </a:p>
                    <a:p>
                      <a:pPr marL="469900" marR="0" lvl="0" indent="-46990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470 ~890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DAB</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171 ~ 245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DTTV</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470 ~ 770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移动业务</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1000~ 2500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50k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0">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GPS L1</a:t>
                      </a:r>
                      <a:r>
                        <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民用</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1567 ~1583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N/A</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9kz</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5k</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5ms</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0">
                <a:tc gridSpan="11">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4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注：对于无电子控制单元的电刷整流子电机产生的辐射，其最大步长可以增至规定带宽的</a:t>
                      </a:r>
                      <a:r>
                        <a:rPr kumimoji="0" lang="en-US" altLang="zh-CN" sz="14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a:t>
                      </a:r>
                      <a:r>
                        <a:rPr kumimoji="0" lang="zh-CN" altLang="en-US" sz="14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倍。</a:t>
                      </a:r>
                      <a:endParaRPr kumimoji="0" lang="zh-CN" altLang="en-US" sz="1400" b="0" i="1"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txBody>
                  <a:tcPr horzOverflow="overflow">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10"/>
                  </a:ext>
                </a:extLst>
              </a:tr>
            </a:tbl>
          </a:graphicData>
        </a:graphic>
      </p:graphicFrame>
      <p:sp>
        <p:nvSpPr>
          <p:cNvPr id="2" name="矩形 1"/>
          <p:cNvSpPr/>
          <p:nvPr/>
        </p:nvSpPr>
        <p:spPr>
          <a:xfrm>
            <a:off x="4721752" y="1701006"/>
            <a:ext cx="3948667" cy="338554"/>
          </a:xfrm>
          <a:prstGeom prst="rect">
            <a:avLst/>
          </a:prstGeom>
        </p:spPr>
        <p:txBody>
          <a:bodyPr wrap="square">
            <a:spAutoFit/>
          </a:bodyPr>
          <a:lstStyle/>
          <a:p>
            <a:r>
              <a:rPr lang="zh-CN" altLang="en-US" sz="1600" i="1" kern="0" dirty="0">
                <a:solidFill>
                  <a:srgbClr val="0070C0"/>
                </a:solidFill>
                <a:ea typeface="黑体" panose="02010609060101010101" pitchFamily="49" charset="-122"/>
              </a:rPr>
              <a:t>频谱分析仪和接收机特别适用于骚扰测量。</a:t>
            </a:r>
            <a:endParaRPr lang="zh-CN" altLang="en-US" sz="1600" i="1" dirty="0">
              <a:solidFill>
                <a:srgbClr val="0070C0"/>
              </a:solidFill>
            </a:endParaRPr>
          </a:p>
        </p:txBody>
      </p:sp>
    </p:spTree>
    <p:extLst>
      <p:ext uri="{BB962C8B-B14F-4D97-AF65-F5344CB8AC3E}">
        <p14:creationId xmlns:p14="http://schemas.microsoft.com/office/powerpoint/2010/main" val="384222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460331-3381-4119-BFEB-1F035B021064}" type="slidenum">
              <a:rPr lang="en-US" altLang="zh-CN"/>
              <a:pPr eaLnBrk="1" hangingPunct="1"/>
              <a:t>11</a:t>
            </a:fld>
            <a:endParaRPr lang="en-US" altLang="zh-CN"/>
          </a:p>
        </p:txBody>
      </p:sp>
      <p:sp>
        <p:nvSpPr>
          <p:cNvPr id="5"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四、试验要求</a:t>
            </a:r>
          </a:p>
        </p:txBody>
      </p:sp>
      <p:sp>
        <p:nvSpPr>
          <p:cNvPr id="6"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测量仪器</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供电电源</a:t>
            </a:r>
          </a:p>
        </p:txBody>
      </p:sp>
      <p:sp>
        <p:nvSpPr>
          <p:cNvPr id="3" name="矩形 2"/>
          <p:cNvSpPr/>
          <p:nvPr/>
        </p:nvSpPr>
        <p:spPr>
          <a:xfrm>
            <a:off x="933908" y="2132568"/>
            <a:ext cx="5526360" cy="369332"/>
          </a:xfrm>
          <a:prstGeom prst="rect">
            <a:avLst/>
          </a:prstGeom>
        </p:spPr>
        <p:txBody>
          <a:bodyPr wrap="square">
            <a:spAutoFit/>
          </a:bodyPr>
          <a:lstStyle/>
          <a:p>
            <a:r>
              <a:rPr lang="zh-CN" altLang="en-US" kern="0" dirty="0">
                <a:latin typeface="黑体" pitchFamily="49" charset="-122"/>
                <a:ea typeface="黑体" pitchFamily="49" charset="-122"/>
              </a:rPr>
              <a:t>供电电源应该能够调节使电压</a:t>
            </a:r>
            <a:r>
              <a:rPr lang="en-US" altLang="zh-CN" kern="0" dirty="0">
                <a:latin typeface="黑体" pitchFamily="49" charset="-122"/>
                <a:ea typeface="黑体" pitchFamily="49" charset="-122"/>
              </a:rPr>
              <a:t>Us</a:t>
            </a:r>
            <a:r>
              <a:rPr lang="zh-CN" altLang="en-US" kern="0" dirty="0">
                <a:latin typeface="黑体" pitchFamily="49" charset="-122"/>
                <a:ea typeface="黑体" pitchFamily="49" charset="-122"/>
              </a:rPr>
              <a:t>保持在规定范围内：</a:t>
            </a:r>
            <a:endParaRPr lang="zh-CN" altLang="en-US" dirty="0"/>
          </a:p>
        </p:txBody>
      </p:sp>
      <p:sp>
        <p:nvSpPr>
          <p:cNvPr id="8" name="Rectangle 3"/>
          <p:cNvSpPr txBox="1">
            <a:spLocks noChangeArrowheads="1"/>
          </p:cNvSpPr>
          <p:nvPr/>
        </p:nvSpPr>
        <p:spPr>
          <a:xfrm>
            <a:off x="1231157" y="2606626"/>
            <a:ext cx="6592788" cy="3373536"/>
          </a:xfrm>
          <a:prstGeom prst="rect">
            <a:avLst/>
          </a:prstGeom>
        </p:spPr>
        <p:txBody>
          <a:bodyPr/>
          <a:lstStyle/>
          <a:p>
            <a:pPr marL="342900" indent="-342900" eaLnBrk="0" hangingPunct="0">
              <a:lnSpc>
                <a:spcPct val="90000"/>
              </a:lnSpc>
              <a:spcBef>
                <a:spcPct val="20000"/>
              </a:spcBef>
              <a:buFont typeface="Wingdings" pitchFamily="2" charset="2"/>
              <a:buChar char="Ø"/>
              <a:defRPr/>
            </a:pPr>
            <a:r>
              <a:rPr lang="zh-CN" altLang="en-US" kern="0" dirty="0">
                <a:latin typeface="黑体" pitchFamily="49" charset="-122"/>
                <a:ea typeface="黑体" pitchFamily="49" charset="-122"/>
              </a:rPr>
              <a:t>车辆试验：点火开关处于开（</a:t>
            </a:r>
            <a:r>
              <a:rPr lang="en-US" altLang="zh-CN" kern="0" dirty="0">
                <a:latin typeface="黑体" pitchFamily="49" charset="-122"/>
                <a:ea typeface="黑体" pitchFamily="49" charset="-122"/>
              </a:rPr>
              <a:t>ON</a:t>
            </a:r>
            <a:r>
              <a:rPr lang="zh-CN" altLang="en-US" kern="0" dirty="0">
                <a:latin typeface="黑体" pitchFamily="49" charset="-122"/>
                <a:ea typeface="黑体" pitchFamily="49" charset="-122"/>
              </a:rPr>
              <a:t>），发动机处不运转</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Us=11-14V </a:t>
            </a:r>
            <a:r>
              <a:rPr lang="zh-CN" altLang="en-US" kern="0" dirty="0">
                <a:latin typeface="黑体" pitchFamily="49" charset="-122"/>
                <a:ea typeface="黑体" pitchFamily="49" charset="-122"/>
              </a:rPr>
              <a:t>，</a:t>
            </a:r>
            <a:r>
              <a:rPr lang="en-US" altLang="zh-CN" kern="0" dirty="0">
                <a:latin typeface="黑体" pitchFamily="49" charset="-122"/>
                <a:ea typeface="黑体" pitchFamily="49" charset="-122"/>
              </a:rPr>
              <a:t>12V</a:t>
            </a:r>
            <a:r>
              <a:rPr lang="zh-CN" altLang="en-US" kern="0" dirty="0">
                <a:latin typeface="黑体" pitchFamily="49" charset="-122"/>
                <a:ea typeface="黑体" pitchFamily="49" charset="-122"/>
              </a:rPr>
              <a:t>电气系统</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Us=22-28V</a:t>
            </a: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24V</a:t>
            </a:r>
            <a:r>
              <a:rPr lang="zh-CN" altLang="en-US" kern="0" dirty="0">
                <a:latin typeface="黑体" pitchFamily="49" charset="-122"/>
                <a:ea typeface="黑体" pitchFamily="49" charset="-122"/>
              </a:rPr>
              <a:t>电气系统</a:t>
            </a:r>
          </a:p>
          <a:p>
            <a:pPr marL="342900" indent="-342900" eaLnBrk="0" hangingPunct="0">
              <a:lnSpc>
                <a:spcPct val="90000"/>
              </a:lnSpc>
              <a:spcBef>
                <a:spcPct val="20000"/>
              </a:spcBef>
              <a:buFont typeface="Wingdings" pitchFamily="2" charset="2"/>
              <a:buChar char="Ø"/>
              <a:defRPr/>
            </a:pPr>
            <a:r>
              <a:rPr lang="zh-CN" altLang="en-US" kern="0" dirty="0">
                <a:latin typeface="黑体" pitchFamily="49" charset="-122"/>
                <a:ea typeface="黑体" pitchFamily="49" charset="-122"/>
              </a:rPr>
              <a:t>车辆试验：发动机运转</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Us=13-16V </a:t>
            </a:r>
            <a:r>
              <a:rPr lang="zh-CN" altLang="en-US" kern="0" dirty="0">
                <a:latin typeface="黑体" pitchFamily="49" charset="-122"/>
                <a:ea typeface="黑体" pitchFamily="49" charset="-122"/>
              </a:rPr>
              <a:t>，</a:t>
            </a:r>
            <a:r>
              <a:rPr lang="en-US" altLang="zh-CN" kern="0" dirty="0">
                <a:latin typeface="黑体" pitchFamily="49" charset="-122"/>
                <a:ea typeface="黑体" pitchFamily="49" charset="-122"/>
              </a:rPr>
              <a:t>12V</a:t>
            </a:r>
            <a:r>
              <a:rPr lang="zh-CN" altLang="en-US" kern="0" dirty="0">
                <a:latin typeface="黑体" pitchFamily="49" charset="-122"/>
                <a:ea typeface="黑体" pitchFamily="49" charset="-122"/>
              </a:rPr>
              <a:t>电气系统</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Us=26-32V</a:t>
            </a: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24V</a:t>
            </a:r>
            <a:r>
              <a:rPr lang="zh-CN" altLang="en-US" kern="0" dirty="0">
                <a:latin typeface="黑体" pitchFamily="49" charset="-122"/>
                <a:ea typeface="黑体" pitchFamily="49" charset="-122"/>
              </a:rPr>
              <a:t>电气系统</a:t>
            </a:r>
          </a:p>
          <a:p>
            <a:pPr marL="342900" indent="-342900" eaLnBrk="0" hangingPunct="0">
              <a:lnSpc>
                <a:spcPct val="90000"/>
              </a:lnSpc>
              <a:spcBef>
                <a:spcPct val="20000"/>
              </a:spcBef>
              <a:buFont typeface="Wingdings" pitchFamily="2" charset="2"/>
              <a:buChar char="Ø"/>
              <a:defRPr/>
            </a:pPr>
            <a:r>
              <a:rPr lang="zh-CN" altLang="en-US" kern="0" dirty="0">
                <a:latin typeface="黑体" pitchFamily="49" charset="-122"/>
                <a:ea typeface="黑体" pitchFamily="49" charset="-122"/>
              </a:rPr>
              <a:t>零部件</a:t>
            </a:r>
            <a:r>
              <a:rPr lang="en-US" altLang="zh-CN" kern="0" dirty="0">
                <a:latin typeface="黑体" pitchFamily="49" charset="-122"/>
                <a:ea typeface="黑体" pitchFamily="49" charset="-122"/>
              </a:rPr>
              <a:t>/</a:t>
            </a:r>
            <a:r>
              <a:rPr lang="zh-CN" altLang="en-US" kern="0" dirty="0">
                <a:latin typeface="黑体" pitchFamily="49" charset="-122"/>
                <a:ea typeface="黑体" pitchFamily="49" charset="-122"/>
              </a:rPr>
              <a:t>模块试验：</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除非在试验计划中特殊规定，否则应用以下值进行试验</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Us=12-14V</a:t>
            </a: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12V</a:t>
            </a:r>
            <a:r>
              <a:rPr lang="zh-CN" altLang="en-US" kern="0" dirty="0">
                <a:latin typeface="黑体" pitchFamily="49" charset="-122"/>
                <a:ea typeface="黑体" pitchFamily="49" charset="-122"/>
              </a:rPr>
              <a:t>电气系统</a:t>
            </a:r>
          </a:p>
          <a:p>
            <a:pPr marL="342900" indent="-342900" eaLnBrk="0" hangingPunct="0">
              <a:lnSpc>
                <a:spcPct val="90000"/>
              </a:lnSpc>
              <a:spcBef>
                <a:spcPct val="20000"/>
              </a:spcBef>
              <a:defRPr/>
            </a:pP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Us=24-28V</a:t>
            </a:r>
            <a:r>
              <a:rPr lang="zh-CN" altLang="en-US" kern="0" dirty="0">
                <a:latin typeface="黑体" pitchFamily="49" charset="-122"/>
                <a:ea typeface="黑体" pitchFamily="49" charset="-122"/>
              </a:rPr>
              <a:t>， </a:t>
            </a:r>
            <a:r>
              <a:rPr lang="en-US" altLang="zh-CN" kern="0" dirty="0">
                <a:latin typeface="黑体" pitchFamily="49" charset="-122"/>
                <a:ea typeface="黑体" pitchFamily="49" charset="-122"/>
              </a:rPr>
              <a:t>24V</a:t>
            </a:r>
            <a:r>
              <a:rPr lang="zh-CN" altLang="en-US" kern="0" dirty="0">
                <a:latin typeface="黑体" pitchFamily="49" charset="-122"/>
                <a:ea typeface="黑体" pitchFamily="49" charset="-122"/>
              </a:rPr>
              <a:t>电气系统</a:t>
            </a:r>
          </a:p>
        </p:txBody>
      </p:sp>
      <p:sp>
        <p:nvSpPr>
          <p:cNvPr id="4" name="矩形 3"/>
          <p:cNvSpPr/>
          <p:nvPr/>
        </p:nvSpPr>
        <p:spPr>
          <a:xfrm>
            <a:off x="933908" y="5661248"/>
            <a:ext cx="7706468" cy="646331"/>
          </a:xfrm>
          <a:prstGeom prst="rect">
            <a:avLst/>
          </a:prstGeom>
        </p:spPr>
        <p:txBody>
          <a:bodyPr wrap="square">
            <a:spAutoFit/>
          </a:bodyPr>
          <a:lstStyle/>
          <a:p>
            <a:pPr marL="285750" indent="-285750">
              <a:buFont typeface="Wingdings" panose="05000000000000000000" pitchFamily="2" charset="2"/>
              <a:buChar char="ü"/>
            </a:pPr>
            <a:r>
              <a:rPr lang="zh-CN" altLang="zh-CN" i="1" kern="100" spc="35" dirty="0">
                <a:latin typeface="Times New Roman" panose="02020603050405020304" pitchFamily="18" charset="0"/>
                <a:cs typeface="Times New Roman" panose="02020603050405020304" pitchFamily="18" charset="0"/>
              </a:rPr>
              <a:t>电源应经过充分滤波</a:t>
            </a:r>
            <a:r>
              <a:rPr lang="zh-CN" altLang="en-US" i="1" kern="100" spc="35" dirty="0">
                <a:latin typeface="Times New Roman" panose="02020603050405020304" pitchFamily="18" charset="0"/>
                <a:cs typeface="Times New Roman" panose="02020603050405020304" pitchFamily="18" charset="0"/>
              </a:rPr>
              <a:t>，只有这样通过</a:t>
            </a:r>
            <a:r>
              <a:rPr lang="zh-CN" altLang="zh-CN" i="1" kern="100" spc="35" dirty="0">
                <a:latin typeface="Times New Roman" panose="02020603050405020304" pitchFamily="18" charset="0"/>
                <a:cs typeface="Times New Roman" panose="02020603050405020304" pitchFamily="18" charset="0"/>
              </a:rPr>
              <a:t>电源产生的无线电噪声</a:t>
            </a:r>
            <a:r>
              <a:rPr lang="zh-CN" altLang="en-US" i="1" kern="100" spc="35" dirty="0">
                <a:latin typeface="Times New Roman" panose="02020603050405020304" pitchFamily="18" charset="0"/>
                <a:cs typeface="Times New Roman" panose="02020603050405020304" pitchFamily="18" charset="0"/>
              </a:rPr>
              <a:t>才有可能</a:t>
            </a:r>
            <a:r>
              <a:rPr lang="zh-CN" altLang="zh-CN" i="1" kern="100" spc="35" dirty="0">
                <a:latin typeface="Times New Roman" panose="02020603050405020304" pitchFamily="18" charset="0"/>
                <a:cs typeface="Times New Roman" panose="02020603050405020304" pitchFamily="18" charset="0"/>
              </a:rPr>
              <a:t>比试验计划</a:t>
            </a:r>
            <a:r>
              <a:rPr lang="zh-CN" altLang="en-US" i="1" kern="100" spc="35" dirty="0">
                <a:latin typeface="Times New Roman" panose="02020603050405020304" pitchFamily="18" charset="0"/>
                <a:cs typeface="Times New Roman" panose="02020603050405020304" pitchFamily="18" charset="0"/>
              </a:rPr>
              <a:t>规定的</a:t>
            </a:r>
            <a:r>
              <a:rPr lang="zh-CN" altLang="zh-CN" i="1" kern="100" spc="35" dirty="0">
                <a:latin typeface="Times New Roman" panose="02020603050405020304" pitchFamily="18" charset="0"/>
                <a:cs typeface="Times New Roman" panose="02020603050405020304" pitchFamily="18" charset="0"/>
              </a:rPr>
              <a:t>限值</a:t>
            </a:r>
            <a:r>
              <a:rPr lang="zh-CN" altLang="zh-CN" i="1" kern="100" spc="35" dirty="0">
                <a:solidFill>
                  <a:srgbClr val="FF0000"/>
                </a:solidFill>
                <a:latin typeface="Times New Roman" panose="02020603050405020304" pitchFamily="18" charset="0"/>
                <a:cs typeface="Times New Roman" panose="02020603050405020304" pitchFamily="18" charset="0"/>
              </a:rPr>
              <a:t>至少低</a:t>
            </a:r>
            <a:r>
              <a:rPr lang="en-US" altLang="zh-CN" i="1" kern="100" spc="35" dirty="0">
                <a:solidFill>
                  <a:srgbClr val="FF0000"/>
                </a:solidFill>
                <a:latin typeface="Times New Roman" panose="02020603050405020304" pitchFamily="18" charset="0"/>
              </a:rPr>
              <a:t>6dB</a:t>
            </a:r>
            <a:r>
              <a:rPr lang="zh-CN" altLang="zh-CN" i="1" kern="100" spc="35" dirty="0">
                <a:latin typeface="Times New Roman" panose="02020603050405020304" pitchFamily="18" charset="0"/>
                <a:cs typeface="Times New Roman" panose="02020603050405020304" pitchFamily="18" charset="0"/>
              </a:rPr>
              <a:t>。</a:t>
            </a:r>
            <a:endParaRPr lang="zh-CN" altLang="en-US" i="1" dirty="0"/>
          </a:p>
        </p:txBody>
      </p:sp>
    </p:spTree>
    <p:extLst>
      <p:ext uri="{BB962C8B-B14F-4D97-AF65-F5344CB8AC3E}">
        <p14:creationId xmlns:p14="http://schemas.microsoft.com/office/powerpoint/2010/main" val="239069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329E1C-FF6D-416C-9263-292FFD26D9F7}" type="slidenum">
              <a:rPr lang="en-US" altLang="zh-CN"/>
              <a:pPr eaLnBrk="1" hangingPunct="1"/>
              <a:t>12</a:t>
            </a:fld>
            <a:endParaRPr lang="en-US" altLang="zh-CN"/>
          </a:p>
        </p:txBody>
      </p:sp>
      <p:graphicFrame>
        <p:nvGraphicFramePr>
          <p:cNvPr id="4" name="Group 363"/>
          <p:cNvGraphicFramePr>
            <a:graphicFrameLocks noGrp="1"/>
          </p:cNvGraphicFramePr>
          <p:nvPr>
            <p:extLst>
              <p:ext uri="{D42A27DB-BD31-4B8C-83A1-F6EECF244321}">
                <p14:modId xmlns:p14="http://schemas.microsoft.com/office/powerpoint/2010/main" val="261036135"/>
              </p:ext>
            </p:extLst>
          </p:nvPr>
        </p:nvGraphicFramePr>
        <p:xfrm>
          <a:off x="288033" y="1857375"/>
          <a:ext cx="8604447" cy="4456115"/>
        </p:xfrm>
        <a:graphic>
          <a:graphicData uri="http://schemas.openxmlformats.org/drawingml/2006/table">
            <a:tbl>
              <a:tblPr>
                <a:tableStyleId>{10A1B5D5-9B99-4C35-A422-299274C87663}</a:tableStyleId>
              </a:tblPr>
              <a:tblGrid>
                <a:gridCol w="1958217">
                  <a:extLst>
                    <a:ext uri="{9D8B030D-6E8A-4147-A177-3AD203B41FA5}">
                      <a16:colId xmlns:a16="http://schemas.microsoft.com/office/drawing/2014/main" xmlns="" val="20000"/>
                    </a:ext>
                  </a:extLst>
                </a:gridCol>
                <a:gridCol w="2238149">
                  <a:extLst>
                    <a:ext uri="{9D8B030D-6E8A-4147-A177-3AD203B41FA5}">
                      <a16:colId xmlns:a16="http://schemas.microsoft.com/office/drawing/2014/main" xmlns="" val="20001"/>
                    </a:ext>
                  </a:extLst>
                </a:gridCol>
                <a:gridCol w="2041133">
                  <a:extLst>
                    <a:ext uri="{9D8B030D-6E8A-4147-A177-3AD203B41FA5}">
                      <a16:colId xmlns:a16="http://schemas.microsoft.com/office/drawing/2014/main" xmlns="" val="20002"/>
                    </a:ext>
                  </a:extLst>
                </a:gridCol>
                <a:gridCol w="2366948">
                  <a:extLst>
                    <a:ext uri="{9D8B030D-6E8A-4147-A177-3AD203B41FA5}">
                      <a16:colId xmlns:a16="http://schemas.microsoft.com/office/drawing/2014/main" xmlns="" val="20003"/>
                    </a:ext>
                  </a:extLst>
                </a:gridCol>
              </a:tblGrid>
              <a:tr h="439738">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latin typeface="黑体" panose="02010609060101010101" pitchFamily="49" charset="-122"/>
                          <a:ea typeface="黑体" panose="02010609060101010101" pitchFamily="49" charset="-122"/>
                        </a:rPr>
                        <a:t>项目名称</a:t>
                      </a:r>
                      <a:endParaRPr kumimoji="0" lang="zh-CN" altLang="en-US" sz="1600" b="1"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w="12700" cmpd="sng">
                      <a:noFill/>
                    </a:lnL>
                    <a:lnR>
                      <a:noFill/>
                    </a:lnR>
                    <a:lnT w="127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latin typeface="黑体" panose="02010609060101010101" pitchFamily="49" charset="-122"/>
                          <a:ea typeface="黑体" panose="02010609060101010101" pitchFamily="49" charset="-122"/>
                        </a:rPr>
                        <a:t>方法</a:t>
                      </a:r>
                      <a:endParaRPr kumimoji="0" lang="zh-CN" altLang="en-US" sz="1600" b="1"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latin typeface="黑体" panose="02010609060101010101" pitchFamily="49" charset="-122"/>
                          <a:ea typeface="黑体" panose="02010609060101010101" pitchFamily="49" charset="-122"/>
                        </a:rPr>
                        <a:t>限值</a:t>
                      </a:r>
                      <a:endParaRPr kumimoji="0" lang="zh-CN" altLang="en-US" sz="1600" b="1"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latin typeface="黑体" panose="02010609060101010101" pitchFamily="49" charset="-122"/>
                          <a:ea typeface="黑体" panose="02010609060101010101" pitchFamily="49" charset="-122"/>
                        </a:rPr>
                        <a:t>适用频率</a:t>
                      </a:r>
                      <a:endParaRPr kumimoji="0" lang="zh-CN" altLang="en-US" sz="1600" b="1"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mpd="sng">
                      <a:noFill/>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39738">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整车辐射骚扰测试</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w="12700" cmpd="sng">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接收机天线末端测量</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150KHz-2.5HGz</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715963">
                <a:tc rowSpan="2">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零部件传导发射</a:t>
                      </a:r>
                      <a:endParaRPr kumimoji="0"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w="12700" cmpd="sng">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电压法（电源线）</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p>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5</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个等级</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广播：</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0.15M-88M</a:t>
                      </a:r>
                    </a:p>
                    <a:p>
                      <a:pPr marL="469900" marR="0" lvl="0" indent="-469900" algn="l" defTabSz="914400" rtl="0" eaLnBrk="0" fontAlgn="base" latinLnBrk="0" hangingPunct="0">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移动：</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26M-87M</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714375">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电流探头法（</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I/O</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线）</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p>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5</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个等级</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广播：</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0.15M-88M</a:t>
                      </a:r>
                    </a:p>
                    <a:p>
                      <a:pPr marL="469900" marR="0" lvl="0" indent="-469900" algn="l" defTabSz="914400" rtl="0" eaLnBrk="0" fontAlgn="base" latinLnBrk="0" hangingPunct="0">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移动：</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26M-87M</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715963">
                <a:tc rowSpan="3">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零部件辐射发射</a:t>
                      </a:r>
                      <a:endParaRPr kumimoji="0"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w="12700" cmpd="sng">
                      <a:noFill/>
                    </a:lnL>
                    <a:lnR>
                      <a:noFill/>
                    </a:lnR>
                    <a:lnT w="12700"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latin typeface="黑体" panose="02010609060101010101" pitchFamily="49" charset="-122"/>
                          <a:ea typeface="黑体" panose="02010609060101010101" pitchFamily="49" charset="-122"/>
                        </a:rPr>
                        <a:t>ALSE</a:t>
                      </a: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法</a:t>
                      </a:r>
                      <a:endParaRPr kumimoji="0"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p>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5</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个等级</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广播：</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0.15M-2.345G</a:t>
                      </a:r>
                    </a:p>
                    <a:p>
                      <a:pPr marL="469900" marR="0" lvl="0" indent="-469900" algn="l" defTabSz="914400" rtl="0" eaLnBrk="0" fontAlgn="base" latinLnBrk="0" hangingPunct="0">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移动：</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26M-2.5G</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714375">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latin typeface="黑体" panose="02010609060101010101" pitchFamily="49" charset="-122"/>
                          <a:ea typeface="黑体" panose="02010609060101010101" pitchFamily="49" charset="-122"/>
                        </a:rPr>
                        <a:t>TEM</a:t>
                      </a: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小室法</a:t>
                      </a:r>
                      <a:endParaRPr kumimoji="0"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p>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5</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个等级</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广播：</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0.15M-245M</a:t>
                      </a:r>
                    </a:p>
                    <a:p>
                      <a:pPr marL="469900" marR="0" lvl="0" indent="-469900" algn="l" defTabSz="914400" rtl="0" eaLnBrk="0" fontAlgn="base" latinLnBrk="0" hangingPunct="0">
                        <a:lnSpc>
                          <a:spcPct val="100000"/>
                        </a:lnSpc>
                        <a:spcBef>
                          <a:spcPct val="0"/>
                        </a:spcBef>
                        <a:spcAft>
                          <a:spcPct val="0"/>
                        </a:spcAft>
                        <a:buClrTx/>
                        <a:buSzTx/>
                        <a:buFontTx/>
                        <a:buNone/>
                        <a:tabLst/>
                      </a:pPr>
                      <a:r>
                        <a:rPr kumimoji="0" lang="zh-CN" altLang="en-US" sz="1600" u="none" strike="noStrike" cap="none" normalizeH="0" baseline="0">
                          <a:ln>
                            <a:noFill/>
                          </a:ln>
                          <a:effectLst/>
                          <a:latin typeface="黑体" panose="02010609060101010101" pitchFamily="49" charset="-122"/>
                          <a:ea typeface="黑体" panose="02010609060101010101" pitchFamily="49" charset="-122"/>
                        </a:rPr>
                        <a:t>移动：</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26M-175M</a:t>
                      </a:r>
                      <a:endParaRPr kumimoji="0" lang="en-US" altLang="zh-CN"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715963">
                <a:tc vMerge="1">
                  <a:txBody>
                    <a:bodyPr/>
                    <a:lstStyle/>
                    <a:p>
                      <a:endParaRPr lang="zh-CN" altLang="en-US"/>
                    </a:p>
                  </a:txBody>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带状线法</a:t>
                      </a:r>
                      <a:endParaRPr kumimoji="0" lang="zh-CN" altLang="en-US"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PK</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QP</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600" u="none" strike="noStrike" cap="none" normalizeH="0" baseline="0">
                          <a:ln>
                            <a:noFill/>
                          </a:ln>
                          <a:effectLst/>
                          <a:latin typeface="黑体" panose="02010609060101010101" pitchFamily="49" charset="-122"/>
                          <a:ea typeface="黑体" panose="02010609060101010101" pitchFamily="49" charset="-122"/>
                        </a:rPr>
                        <a:t>AV</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a:t>
                      </a:r>
                    </a:p>
                    <a:p>
                      <a:pPr marL="469900" marR="0" lvl="0" indent="-469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a:ln>
                            <a:noFill/>
                          </a:ln>
                          <a:effectLst/>
                          <a:latin typeface="黑体" panose="02010609060101010101" pitchFamily="49" charset="-122"/>
                          <a:ea typeface="黑体" panose="02010609060101010101" pitchFamily="49" charset="-122"/>
                        </a:rPr>
                        <a:t>5</a:t>
                      </a:r>
                      <a:r>
                        <a:rPr kumimoji="0" lang="zh-CN" altLang="en-US" sz="1600" u="none" strike="noStrike" cap="none" normalizeH="0" baseline="0">
                          <a:ln>
                            <a:noFill/>
                          </a:ln>
                          <a:effectLst/>
                          <a:latin typeface="黑体" panose="02010609060101010101" pitchFamily="49" charset="-122"/>
                          <a:ea typeface="黑体" panose="02010609060101010101" pitchFamily="49" charset="-122"/>
                        </a:rPr>
                        <a:t>个等级</a:t>
                      </a:r>
                      <a:endParaRPr kumimoji="0" lang="zh-CN" altLang="en-US" sz="1600" b="0" i="0" u="none" strike="noStrike" cap="none" normalizeH="0" baseline="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a:noFill/>
                    </a:lnR>
                    <a:lnT w="12700"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469900" marR="0" lvl="0" indent="-469900" algn="l" defTabSz="914400" rtl="0" eaLnBrk="1" fontAlgn="base" latinLnBrk="0" hangingPunct="1">
                        <a:lnSpc>
                          <a:spcPct val="100000"/>
                        </a:lnSpc>
                        <a:spcBef>
                          <a:spcPct val="0"/>
                        </a:spcBef>
                        <a:spcAft>
                          <a:spcPct val="0"/>
                        </a:spcAft>
                        <a:buClrTx/>
                        <a:buSzTx/>
                        <a:buFontTx/>
                        <a:buNone/>
                        <a:tabLst/>
                      </a:pP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广播：</a:t>
                      </a:r>
                      <a:r>
                        <a:rPr kumimoji="0" lang="en-US" altLang="zh-CN" sz="1600" u="none" strike="noStrike" cap="none" normalizeH="0" baseline="0" dirty="0">
                          <a:ln>
                            <a:noFill/>
                          </a:ln>
                          <a:effectLst/>
                          <a:latin typeface="黑体" panose="02010609060101010101" pitchFamily="49" charset="-122"/>
                          <a:ea typeface="黑体" panose="02010609060101010101" pitchFamily="49" charset="-122"/>
                        </a:rPr>
                        <a:t>0.15M-770M</a:t>
                      </a:r>
                    </a:p>
                    <a:p>
                      <a:pPr marL="469900" marR="0" lvl="0" indent="-469900" algn="l" defTabSz="914400" rtl="0" eaLnBrk="0" fontAlgn="base" latinLnBrk="0" hangingPunct="0">
                        <a:lnSpc>
                          <a:spcPct val="100000"/>
                        </a:lnSpc>
                        <a:spcBef>
                          <a:spcPct val="0"/>
                        </a:spcBef>
                        <a:spcAft>
                          <a:spcPct val="0"/>
                        </a:spcAft>
                        <a:buClrTx/>
                        <a:buSzTx/>
                        <a:buFontTx/>
                        <a:buNone/>
                        <a:tabLst/>
                      </a:pPr>
                      <a:r>
                        <a:rPr kumimoji="0" lang="zh-CN" altLang="en-US" sz="1600" u="none" strike="noStrike" cap="none" normalizeH="0" baseline="0" dirty="0">
                          <a:ln>
                            <a:noFill/>
                          </a:ln>
                          <a:effectLst/>
                          <a:latin typeface="黑体" panose="02010609060101010101" pitchFamily="49" charset="-122"/>
                          <a:ea typeface="黑体" panose="02010609060101010101" pitchFamily="49" charset="-122"/>
                        </a:rPr>
                        <a:t>移动：</a:t>
                      </a:r>
                      <a:r>
                        <a:rPr kumimoji="0" lang="en-US" altLang="zh-CN" sz="1600" u="none" strike="noStrike" cap="none" normalizeH="0" baseline="0" dirty="0">
                          <a:ln>
                            <a:noFill/>
                          </a:ln>
                          <a:effectLst/>
                          <a:latin typeface="黑体" panose="02010609060101010101" pitchFamily="49" charset="-122"/>
                          <a:ea typeface="黑体" panose="02010609060101010101" pitchFamily="49" charset="-122"/>
                        </a:rPr>
                        <a:t>26M-960M</a:t>
                      </a:r>
                      <a:endParaRPr kumimoji="0" lang="en-US" altLang="zh-CN" sz="1600" b="0" i="0" u="none" strike="noStrike" cap="none" normalizeH="0" baseline="0" dirty="0">
                        <a:ln>
                          <a:noFill/>
                        </a:ln>
                        <a:solidFill>
                          <a:schemeClr val="tx1"/>
                        </a:solidFill>
                        <a:effectLst/>
                        <a:latin typeface="黑体" pitchFamily="49" charset="-122"/>
                        <a:ea typeface="黑体" pitchFamily="49" charset="-122"/>
                        <a:cs typeface="Times New Roman" pitchFamily="18" charset="0"/>
                      </a:endParaRPr>
                    </a:p>
                  </a:txBody>
                  <a:tcPr anchor="ctr" horzOverflow="overflow">
                    <a:lnL>
                      <a:noFill/>
                    </a:lnL>
                    <a:lnR w="12700" cmpd="sng">
                      <a:noFill/>
                    </a:lnR>
                    <a:lnT w="12700"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6187" name="TextBox 4"/>
          <p:cNvSpPr txBox="1">
            <a:spLocks noChangeArrowheads="1"/>
          </p:cNvSpPr>
          <p:nvPr/>
        </p:nvSpPr>
        <p:spPr bwMode="auto">
          <a:xfrm>
            <a:off x="500063" y="1285875"/>
            <a:ext cx="8643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buFont typeface="Wingdings" panose="05000000000000000000" pitchFamily="2" charset="2"/>
              <a:buChar char="Ø"/>
            </a:pPr>
            <a:r>
              <a:rPr lang="en-US" altLang="zh-CN" sz="2400" dirty="0">
                <a:solidFill>
                  <a:srgbClr val="C00000"/>
                </a:solidFill>
                <a:latin typeface="+mn-lt"/>
                <a:ea typeface="黑体" pitchFamily="49" charset="-122"/>
              </a:rPr>
              <a:t>GB/T18655-2010</a:t>
            </a:r>
            <a:r>
              <a:rPr lang="zh-CN" altLang="en-US" sz="2400" dirty="0">
                <a:solidFill>
                  <a:srgbClr val="C00000"/>
                </a:solidFill>
                <a:latin typeface="+mn-lt"/>
                <a:ea typeface="黑体" pitchFamily="49" charset="-122"/>
              </a:rPr>
              <a:t>分为整车和零部件两大类测试</a:t>
            </a:r>
            <a:r>
              <a:rPr lang="zh-CN" altLang="en-US" sz="2000" dirty="0">
                <a:latin typeface="黑体" panose="02010609060101010101" pitchFamily="49" charset="-122"/>
                <a:ea typeface="黑体" panose="02010609060101010101" pitchFamily="49" charset="-122"/>
              </a:rPr>
              <a:t>：</a:t>
            </a:r>
          </a:p>
        </p:txBody>
      </p:sp>
      <p:sp>
        <p:nvSpPr>
          <p:cNvPr id="6"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22EA57A-E77B-46F4-B72E-DE72D547B30B}" type="slidenum">
              <a:rPr lang="en-US" altLang="zh-CN"/>
              <a:pPr eaLnBrk="1" hangingPunct="1"/>
              <a:t>13</a:t>
            </a:fld>
            <a:endParaRPr lang="en-US" altLang="zh-CN"/>
          </a:p>
        </p:txBody>
      </p:sp>
      <p:sp>
        <p:nvSpPr>
          <p:cNvPr id="9"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车载天线接收到的发射测量</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天线测量系统</a:t>
            </a:r>
          </a:p>
        </p:txBody>
      </p:sp>
      <p:sp>
        <p:nvSpPr>
          <p:cNvPr id="10" name="Rectangle 3"/>
          <p:cNvSpPr txBox="1">
            <a:spLocks noChangeArrowheads="1"/>
          </p:cNvSpPr>
          <p:nvPr/>
        </p:nvSpPr>
        <p:spPr>
          <a:xfrm>
            <a:off x="452394" y="2060848"/>
            <a:ext cx="8485231" cy="34563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buFont typeface="Arial" panose="020B0604020202020204" pitchFamily="34" charset="0"/>
              <a:buChar char="•"/>
            </a:pPr>
            <a:r>
              <a:rPr lang="zh-CN" altLang="en-US" sz="2400" kern="0" dirty="0">
                <a:ea typeface="黑体" panose="02010609060101010101" pitchFamily="49" charset="-122"/>
              </a:rPr>
              <a:t>天线</a:t>
            </a:r>
          </a:p>
          <a:p>
            <a:pPr lvl="2">
              <a:buFont typeface="Arial" panose="020B0604020202020204" pitchFamily="34" charset="0"/>
              <a:buChar char="•"/>
            </a:pPr>
            <a:r>
              <a:rPr lang="zh-CN" altLang="en-US" sz="1800" kern="0" dirty="0">
                <a:ea typeface="黑体" panose="02010609060101010101" pitchFamily="49" charset="-122"/>
              </a:rPr>
              <a:t>一般选取车载天线，如车上</a:t>
            </a:r>
            <a:r>
              <a:rPr lang="zh-CN" altLang="en-US" sz="1800" kern="0" dirty="0">
                <a:solidFill>
                  <a:srgbClr val="FF0000"/>
                </a:solidFill>
                <a:ea typeface="黑体" panose="02010609060101010101" pitchFamily="49" charset="-122"/>
              </a:rPr>
              <a:t>未装专用天线</a:t>
            </a:r>
            <a:r>
              <a:rPr lang="zh-CN" altLang="en-US" sz="1800" kern="0" dirty="0">
                <a:ea typeface="黑体" panose="02010609060101010101" pitchFamily="49" charset="-122"/>
              </a:rPr>
              <a:t>，应确定测试天线种类及安装位置。</a:t>
            </a:r>
          </a:p>
          <a:p>
            <a:pPr lvl="2">
              <a:buFont typeface="Arial" panose="020B0604020202020204" pitchFamily="34" charset="0"/>
              <a:buChar char="•"/>
            </a:pPr>
            <a:r>
              <a:rPr lang="zh-CN" altLang="en-US" sz="1800" kern="0" dirty="0">
                <a:ea typeface="黑体" panose="02010609060101010101" pitchFamily="49" charset="-122"/>
              </a:rPr>
              <a:t>使用</a:t>
            </a:r>
            <a:r>
              <a:rPr lang="zh-CN" altLang="en-US" sz="1800" kern="0" dirty="0">
                <a:solidFill>
                  <a:srgbClr val="FF0000"/>
                </a:solidFill>
                <a:ea typeface="黑体" panose="02010609060101010101" pitchFamily="49" charset="-122"/>
              </a:rPr>
              <a:t>有源天线</a:t>
            </a:r>
            <a:r>
              <a:rPr lang="zh-CN" altLang="en-US" sz="1800" kern="0" dirty="0">
                <a:ea typeface="黑体" panose="02010609060101010101" pitchFamily="49" charset="-122"/>
              </a:rPr>
              <a:t>的，应用车上电源给天线供电</a:t>
            </a:r>
          </a:p>
          <a:p>
            <a:pPr lvl="2">
              <a:buFont typeface="Arial" panose="020B0604020202020204" pitchFamily="34" charset="0"/>
              <a:buChar char="•"/>
            </a:pPr>
            <a:r>
              <a:rPr lang="zh-CN" altLang="en-US" sz="1800" kern="0" dirty="0">
                <a:ea typeface="黑体" panose="02010609060101010101" pitchFamily="49" charset="-122"/>
              </a:rPr>
              <a:t>测量结果应扣除有源天线背景噪声</a:t>
            </a:r>
          </a:p>
          <a:p>
            <a:pPr lvl="2">
              <a:buFont typeface="Arial" panose="020B0604020202020204" pitchFamily="34" charset="0"/>
              <a:buChar char="•"/>
            </a:pPr>
            <a:r>
              <a:rPr lang="zh-CN" altLang="en-US" sz="1800" kern="0" dirty="0">
                <a:ea typeface="黑体" panose="02010609060101010101" pitchFamily="49" charset="-122"/>
              </a:rPr>
              <a:t>有源天线噪声测量</a:t>
            </a:r>
          </a:p>
          <a:p>
            <a:pPr lvl="3">
              <a:buFont typeface="Arial" panose="020B0604020202020204" pitchFamily="34" charset="0"/>
              <a:buChar char="•"/>
            </a:pPr>
            <a:r>
              <a:rPr lang="zh-CN" altLang="en-US" sz="1400" kern="0" dirty="0">
                <a:ea typeface="黑体" panose="02010609060101010101" pitchFamily="49" charset="-122"/>
              </a:rPr>
              <a:t>不连接天线，测试仪器背景噪声</a:t>
            </a:r>
          </a:p>
          <a:p>
            <a:pPr lvl="3">
              <a:buFont typeface="Arial" panose="020B0604020202020204" pitchFamily="34" charset="0"/>
              <a:buChar char="•"/>
            </a:pPr>
            <a:r>
              <a:rPr lang="zh-CN" altLang="en-US" sz="1400" kern="0" dirty="0">
                <a:ea typeface="黑体" panose="02010609060101010101" pitchFamily="49" charset="-122"/>
              </a:rPr>
              <a:t>连接天线，测试背景噪声</a:t>
            </a:r>
            <a:endParaRPr lang="en-US" altLang="zh-CN" sz="1400" kern="0" dirty="0">
              <a:ea typeface="黑体" panose="02010609060101010101" pitchFamily="49" charset="-122"/>
            </a:endParaRPr>
          </a:p>
          <a:p>
            <a:pPr lvl="3">
              <a:buFont typeface="Arial" panose="020B0604020202020204" pitchFamily="34" charset="0"/>
              <a:buChar char="•"/>
            </a:pPr>
            <a:endParaRPr lang="en-US" altLang="zh-CN" sz="1400" kern="0" dirty="0">
              <a:ea typeface="黑体" panose="02010609060101010101" pitchFamily="49" charset="-122"/>
            </a:endParaRPr>
          </a:p>
          <a:p>
            <a:pPr lvl="3">
              <a:buFont typeface="Arial" panose="020B0604020202020204" pitchFamily="34" charset="0"/>
              <a:buChar char="•"/>
            </a:pPr>
            <a:endParaRPr lang="en-US" altLang="zh-CN" sz="1400" kern="0" dirty="0">
              <a:ea typeface="黑体" panose="02010609060101010101" pitchFamily="49" charset="-122"/>
            </a:endParaRPr>
          </a:p>
          <a:p>
            <a:pPr lvl="3">
              <a:buFont typeface="Arial" panose="020B0604020202020204" pitchFamily="34" charset="0"/>
              <a:buChar char="•"/>
            </a:pPr>
            <a:endParaRPr lang="zh-CN" altLang="en-US" sz="1400" kern="0" dirty="0">
              <a:ea typeface="黑体" panose="02010609060101010101" pitchFamily="49" charset="-122"/>
            </a:endParaRPr>
          </a:p>
          <a:p>
            <a:pPr lvl="1">
              <a:buFont typeface="Arial" panose="020B0604020202020204" pitchFamily="34" charset="0"/>
              <a:buChar char="•"/>
            </a:pPr>
            <a:r>
              <a:rPr lang="zh-CN" altLang="en-US" sz="2400" kern="0" dirty="0">
                <a:ea typeface="黑体" panose="02010609060101010101" pitchFamily="49" charset="-122"/>
              </a:rPr>
              <a:t>匹配单元</a:t>
            </a:r>
          </a:p>
          <a:p>
            <a:pPr lvl="2">
              <a:buFont typeface="Arial" panose="020B0604020202020204" pitchFamily="34" charset="0"/>
              <a:buChar char="•"/>
            </a:pPr>
            <a:r>
              <a:rPr lang="zh-CN" altLang="en-US" sz="1800" kern="0" dirty="0">
                <a:solidFill>
                  <a:srgbClr val="FF0000"/>
                </a:solidFill>
                <a:ea typeface="黑体" panose="02010609060101010101" pitchFamily="49" charset="-122"/>
              </a:rPr>
              <a:t>输出阻抗</a:t>
            </a:r>
            <a:r>
              <a:rPr lang="en-US" altLang="zh-CN" sz="1800" kern="0" dirty="0">
                <a:solidFill>
                  <a:srgbClr val="FF0000"/>
                </a:solidFill>
                <a:ea typeface="黑体" panose="02010609060101010101" pitchFamily="49" charset="-122"/>
              </a:rPr>
              <a:t>50</a:t>
            </a:r>
            <a:r>
              <a:rPr lang="el-GR" altLang="zh-CN" sz="1800" kern="0" dirty="0">
                <a:solidFill>
                  <a:srgbClr val="FF0000"/>
                </a:solidFill>
                <a:ea typeface="黑体" panose="02010609060101010101" pitchFamily="49" charset="-122"/>
              </a:rPr>
              <a:t>Ω</a:t>
            </a:r>
          </a:p>
          <a:p>
            <a:pPr lvl="1">
              <a:buFont typeface="Arial" panose="020B0604020202020204" pitchFamily="34" charset="0"/>
              <a:buChar char="•"/>
            </a:pPr>
            <a:endParaRPr lang="en-US" altLang="zh-CN" sz="2400" kern="0" dirty="0">
              <a:ea typeface="黑体" panose="02010609060101010101" pitchFamily="49" charset="-122"/>
            </a:endParaRPr>
          </a:p>
        </p:txBody>
      </p:sp>
      <p:graphicFrame>
        <p:nvGraphicFramePr>
          <p:cNvPr id="11" name="Object 4"/>
          <p:cNvGraphicFramePr>
            <a:graphicFrameLocks noChangeAspect="1"/>
          </p:cNvGraphicFramePr>
          <p:nvPr>
            <p:extLst>
              <p:ext uri="{D42A27DB-BD31-4B8C-83A1-F6EECF244321}">
                <p14:modId xmlns:p14="http://schemas.microsoft.com/office/powerpoint/2010/main" val="1134867869"/>
              </p:ext>
            </p:extLst>
          </p:nvPr>
        </p:nvGraphicFramePr>
        <p:xfrm>
          <a:off x="5624513" y="3810765"/>
          <a:ext cx="3062287" cy="544513"/>
        </p:xfrm>
        <a:graphic>
          <a:graphicData uri="http://schemas.openxmlformats.org/presentationml/2006/ole">
            <mc:AlternateContent xmlns:mc="http://schemas.openxmlformats.org/markup-compatibility/2006">
              <mc:Choice xmlns:v="urn:schemas-microsoft-com:vml" Requires="v">
                <p:oleObj spid="_x0000_s12393" name="Equation" r:id="rId3" imgW="1714320" imgH="304560" progId="Equation.DSMT4">
                  <p:embed/>
                </p:oleObj>
              </mc:Choice>
              <mc:Fallback>
                <p:oleObj name="Equation" r:id="rId3" imgW="171432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513" y="3810765"/>
                        <a:ext cx="3062287"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901890282"/>
              </p:ext>
            </p:extLst>
          </p:nvPr>
        </p:nvGraphicFramePr>
        <p:xfrm>
          <a:off x="4276725" y="4790603"/>
          <a:ext cx="4410075" cy="582613"/>
        </p:xfrm>
        <a:graphic>
          <a:graphicData uri="http://schemas.openxmlformats.org/presentationml/2006/ole">
            <mc:AlternateContent xmlns:mc="http://schemas.openxmlformats.org/markup-compatibility/2006">
              <mc:Choice xmlns:v="urn:schemas-microsoft-com:vml" Requires="v">
                <p:oleObj spid="_x0000_s12394" name="Equation" r:id="rId5" imgW="2298600" imgH="304560" progId="Equation.DSMT4">
                  <p:embed/>
                </p:oleObj>
              </mc:Choice>
              <mc:Fallback>
                <p:oleObj name="Equation" r:id="rId5" imgW="2298600" imgH="304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6725" y="4790603"/>
                        <a:ext cx="4410075"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128653808"/>
              </p:ext>
            </p:extLst>
          </p:nvPr>
        </p:nvGraphicFramePr>
        <p:xfrm>
          <a:off x="5942334" y="1556792"/>
          <a:ext cx="2824797" cy="838200"/>
        </p:xfrm>
        <a:graphic>
          <a:graphicData uri="http://schemas.openxmlformats.org/drawingml/2006/table">
            <a:tbl>
              <a:tblPr>
                <a:tableStyleId>{5DA37D80-6434-44D0-A028-1B22A696006F}</a:tableStyleId>
              </a:tblPr>
              <a:tblGrid>
                <a:gridCol w="1208722">
                  <a:extLst>
                    <a:ext uri="{9D8B030D-6E8A-4147-A177-3AD203B41FA5}">
                      <a16:colId xmlns:a16="http://schemas.microsoft.com/office/drawing/2014/main" xmlns="" val="20000"/>
                    </a:ext>
                  </a:extLst>
                </a:gridCol>
                <a:gridCol w="1616075">
                  <a:extLst>
                    <a:ext uri="{9D8B030D-6E8A-4147-A177-3AD203B41FA5}">
                      <a16:colId xmlns:a16="http://schemas.microsoft.com/office/drawing/2014/main" xmlns="" val="20001"/>
                    </a:ext>
                  </a:extLst>
                </a:gridCol>
              </a:tblGrid>
              <a:tr h="0">
                <a:tc>
                  <a:txBody>
                    <a:bodyPr/>
                    <a:lstStyle/>
                    <a:p>
                      <a:pPr indent="267970" algn="ctr">
                        <a:spcAft>
                          <a:spcPts val="0"/>
                        </a:spcAft>
                        <a:tabLst>
                          <a:tab pos="2667635" algn="ctr"/>
                          <a:tab pos="5904230" algn="r"/>
                        </a:tabLst>
                      </a:pPr>
                      <a:r>
                        <a:rPr lang="zh-CN" sz="1100" b="1" dirty="0">
                          <a:effectLst/>
                        </a:rPr>
                        <a:t>频率</a:t>
                      </a:r>
                      <a:r>
                        <a:rPr lang="en-US" sz="1100" b="1" dirty="0">
                          <a:effectLst/>
                        </a:rPr>
                        <a:t>/</a:t>
                      </a:r>
                      <a:r>
                        <a:rPr lang="en-US" sz="1100" b="1" spc="25" dirty="0">
                          <a:effectLst/>
                        </a:rPr>
                        <a:t>M</a:t>
                      </a:r>
                      <a:r>
                        <a:rPr lang="en-US" sz="1100" b="1" spc="45" dirty="0">
                          <a:effectLst/>
                        </a:rPr>
                        <a:t>H</a:t>
                      </a:r>
                      <a:r>
                        <a:rPr lang="en-US" sz="1100" b="1" dirty="0">
                          <a:effectLst/>
                        </a:rPr>
                        <a:t>z</a:t>
                      </a:r>
                      <a:endParaRPr lang="zh-CN" sz="1100" b="1" dirty="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tc>
                <a:tc>
                  <a:txBody>
                    <a:bodyPr/>
                    <a:lstStyle/>
                    <a:p>
                      <a:pPr indent="278130" algn="ctr">
                        <a:spcAft>
                          <a:spcPts val="0"/>
                        </a:spcAft>
                        <a:tabLst>
                          <a:tab pos="2667635" algn="ctr"/>
                          <a:tab pos="5904230" algn="r"/>
                        </a:tabLst>
                      </a:pPr>
                      <a:r>
                        <a:rPr lang="zh-CN" sz="1100" b="1" spc="20" dirty="0">
                          <a:effectLst/>
                        </a:rPr>
                        <a:t>天线类型</a:t>
                      </a:r>
                      <a:endParaRPr lang="zh-CN" sz="1100" b="1" dirty="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xmlns="" val="10000"/>
                  </a:ext>
                </a:extLst>
              </a:tr>
              <a:tr h="0">
                <a:tc>
                  <a:txBody>
                    <a:bodyPr/>
                    <a:lstStyle/>
                    <a:p>
                      <a:pPr indent="266700" algn="ctr">
                        <a:spcAft>
                          <a:spcPts val="0"/>
                        </a:spcAft>
                        <a:tabLst>
                          <a:tab pos="2667635" algn="ctr"/>
                          <a:tab pos="5904230" algn="r"/>
                        </a:tabLst>
                      </a:pPr>
                      <a:r>
                        <a:rPr lang="en-US" sz="1100">
                          <a:effectLst/>
                        </a:rPr>
                        <a:t>0</a:t>
                      </a:r>
                      <a:r>
                        <a:rPr lang="en-US" sz="1100" spc="40">
                          <a:effectLst/>
                        </a:rPr>
                        <a:t>,</a:t>
                      </a:r>
                      <a:r>
                        <a:rPr lang="en-US" sz="1100">
                          <a:effectLst/>
                        </a:rPr>
                        <a:t>15</a:t>
                      </a:r>
                      <a:r>
                        <a:rPr lang="en-US" sz="1100" spc="40">
                          <a:effectLst/>
                        </a:rPr>
                        <a:t>~</a:t>
                      </a:r>
                      <a:r>
                        <a:rPr lang="en-US" sz="1100">
                          <a:effectLst/>
                        </a:rPr>
                        <a:t>6</a:t>
                      </a:r>
                      <a:r>
                        <a:rPr lang="en-US" sz="1100" spc="50">
                          <a:effectLst/>
                        </a:rPr>
                        <a:t>,</a:t>
                      </a:r>
                      <a:r>
                        <a:rPr lang="en-US" sz="1100">
                          <a:effectLst/>
                        </a:rPr>
                        <a:t>2</a:t>
                      </a:r>
                      <a:endParaRPr lang="zh-CN" sz="1100">
                        <a:effectLst/>
                      </a:endParaRPr>
                    </a:p>
                    <a:p>
                      <a:pPr indent="266700" algn="ctr">
                        <a:spcAft>
                          <a:spcPts val="0"/>
                        </a:spcAft>
                        <a:tabLst>
                          <a:tab pos="2667635" algn="ctr"/>
                          <a:tab pos="5904230" algn="r"/>
                        </a:tabLst>
                      </a:pPr>
                      <a:r>
                        <a:rPr lang="en-US" sz="1100">
                          <a:effectLst/>
                        </a:rPr>
                        <a:t>26</a:t>
                      </a:r>
                      <a:r>
                        <a:rPr lang="en-US" sz="1100" spc="75">
                          <a:effectLst/>
                        </a:rPr>
                        <a:t> </a:t>
                      </a:r>
                      <a:r>
                        <a:rPr lang="en-US" sz="1100" spc="40">
                          <a:effectLst/>
                        </a:rPr>
                        <a:t>~</a:t>
                      </a:r>
                      <a:r>
                        <a:rPr lang="en-US" sz="1100" spc="45">
                          <a:effectLst/>
                        </a:rPr>
                        <a:t>5</a:t>
                      </a:r>
                      <a:r>
                        <a:rPr lang="en-US" sz="1100">
                          <a:effectLst/>
                        </a:rPr>
                        <a:t>4</a:t>
                      </a:r>
                      <a:endParaRPr lang="zh-CN" sz="1100">
                        <a:effectLst/>
                      </a:endParaRPr>
                    </a:p>
                    <a:p>
                      <a:pPr indent="266700" algn="ctr">
                        <a:spcAft>
                          <a:spcPts val="0"/>
                        </a:spcAft>
                        <a:tabLst>
                          <a:tab pos="2667635" algn="ctr"/>
                          <a:tab pos="5904230" algn="r"/>
                        </a:tabLst>
                      </a:pPr>
                      <a:r>
                        <a:rPr lang="en-US" sz="1100">
                          <a:effectLst/>
                        </a:rPr>
                        <a:t>68</a:t>
                      </a:r>
                      <a:r>
                        <a:rPr lang="en-US" sz="1100" spc="75">
                          <a:effectLst/>
                        </a:rPr>
                        <a:t> </a:t>
                      </a:r>
                      <a:r>
                        <a:rPr lang="en-US" sz="1100" spc="40">
                          <a:effectLst/>
                        </a:rPr>
                        <a:t>~</a:t>
                      </a:r>
                      <a:r>
                        <a:rPr lang="en-US" sz="1100" spc="75">
                          <a:effectLst/>
                        </a:rPr>
                        <a:t> </a:t>
                      </a:r>
                      <a:r>
                        <a:rPr lang="en-US" sz="1100">
                          <a:effectLst/>
                        </a:rPr>
                        <a:t>1</a:t>
                      </a:r>
                      <a:r>
                        <a:rPr lang="en-US" sz="1100" spc="75">
                          <a:effectLst/>
                        </a:rPr>
                        <a:t> </a:t>
                      </a:r>
                      <a:r>
                        <a:rPr lang="en-US" sz="1100" spc="45">
                          <a:effectLst/>
                        </a:rPr>
                        <a:t>0</a:t>
                      </a:r>
                      <a:r>
                        <a:rPr lang="en-US" sz="1100">
                          <a:effectLst/>
                        </a:rPr>
                        <a:t>00</a:t>
                      </a:r>
                      <a:endParaRPr lang="zh-CN" sz="1100">
                        <a:effectLst/>
                      </a:endParaRPr>
                    </a:p>
                    <a:p>
                      <a:pPr indent="266700" algn="ctr">
                        <a:spcAft>
                          <a:spcPts val="0"/>
                        </a:spcAft>
                        <a:tabLst>
                          <a:tab pos="2667635" algn="ctr"/>
                          <a:tab pos="5904230" algn="r"/>
                        </a:tabLst>
                      </a:pPr>
                      <a:r>
                        <a:rPr lang="en-US" sz="1100">
                          <a:effectLst/>
                        </a:rPr>
                        <a:t>1</a:t>
                      </a:r>
                      <a:r>
                        <a:rPr lang="en-US" sz="1100" spc="75">
                          <a:effectLst/>
                        </a:rPr>
                        <a:t> </a:t>
                      </a:r>
                      <a:r>
                        <a:rPr lang="en-US" sz="1100">
                          <a:effectLst/>
                        </a:rPr>
                        <a:t>0</a:t>
                      </a:r>
                      <a:r>
                        <a:rPr lang="en-US" sz="1100" spc="45">
                          <a:effectLst/>
                        </a:rPr>
                        <a:t>0</a:t>
                      </a:r>
                      <a:r>
                        <a:rPr lang="en-US" sz="1100">
                          <a:effectLst/>
                        </a:rPr>
                        <a:t>0</a:t>
                      </a:r>
                      <a:r>
                        <a:rPr lang="en-US" sz="1100" spc="75">
                          <a:effectLst/>
                        </a:rPr>
                        <a:t> </a:t>
                      </a:r>
                      <a:r>
                        <a:rPr lang="en-US" sz="1100" spc="40">
                          <a:effectLst/>
                        </a:rPr>
                        <a:t>~</a:t>
                      </a:r>
                      <a:r>
                        <a:rPr lang="en-US" sz="1100" spc="75">
                          <a:effectLst/>
                        </a:rPr>
                        <a:t> </a:t>
                      </a:r>
                      <a:r>
                        <a:rPr lang="en-US" sz="1100">
                          <a:effectLst/>
                        </a:rPr>
                        <a:t>2</a:t>
                      </a:r>
                      <a:r>
                        <a:rPr lang="en-US" sz="1100" spc="75">
                          <a:effectLst/>
                        </a:rPr>
                        <a:t> </a:t>
                      </a:r>
                      <a:r>
                        <a:rPr lang="en-US" sz="1100" spc="45">
                          <a:effectLst/>
                        </a:rPr>
                        <a:t>5</a:t>
                      </a:r>
                      <a:r>
                        <a:rPr lang="en-US" sz="1100">
                          <a:effectLst/>
                        </a:rPr>
                        <a:t>00</a:t>
                      </a:r>
                      <a:endParaRPr lang="zh-CN" sz="110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tc>
                <a:tc>
                  <a:txBody>
                    <a:bodyPr/>
                    <a:lstStyle/>
                    <a:p>
                      <a:pPr indent="266700" algn="ctr">
                        <a:spcAft>
                          <a:spcPts val="0"/>
                        </a:spcAft>
                        <a:tabLst>
                          <a:tab pos="2667635" algn="ctr"/>
                          <a:tab pos="5904230" algn="r"/>
                        </a:tabLst>
                      </a:pPr>
                      <a:r>
                        <a:rPr lang="en-US" sz="1100" dirty="0">
                          <a:effectLst/>
                        </a:rPr>
                        <a:t>1</a:t>
                      </a:r>
                      <a:r>
                        <a:rPr lang="en-US" sz="1100" spc="75" dirty="0">
                          <a:effectLst/>
                        </a:rPr>
                        <a:t> </a:t>
                      </a:r>
                      <a:r>
                        <a:rPr lang="en-US" sz="1100" dirty="0">
                          <a:effectLst/>
                        </a:rPr>
                        <a:t>m</a:t>
                      </a:r>
                      <a:r>
                        <a:rPr lang="en-US" sz="1100" spc="80" dirty="0">
                          <a:effectLst/>
                        </a:rPr>
                        <a:t> </a:t>
                      </a:r>
                      <a:r>
                        <a:rPr lang="zh-CN" sz="1100" spc="50" dirty="0">
                          <a:effectLst/>
                        </a:rPr>
                        <a:t>单极天线</a:t>
                      </a:r>
                      <a:endParaRPr lang="zh-CN" sz="1100" dirty="0">
                        <a:effectLst/>
                      </a:endParaRPr>
                    </a:p>
                    <a:p>
                      <a:pPr indent="266700" algn="ctr">
                        <a:spcAft>
                          <a:spcPts val="0"/>
                        </a:spcAft>
                        <a:tabLst>
                          <a:tab pos="2667635" algn="ctr"/>
                          <a:tab pos="5904230" algn="r"/>
                        </a:tabLst>
                      </a:pPr>
                      <a:r>
                        <a:rPr lang="zh-CN" sz="1100" dirty="0">
                          <a:effectLst/>
                        </a:rPr>
                        <a:t>带载</a:t>
                      </a:r>
                      <a:r>
                        <a:rPr lang="en-US" sz="1100" dirty="0">
                          <a:effectLst/>
                        </a:rPr>
                        <a:t>1/4</a:t>
                      </a:r>
                      <a:r>
                        <a:rPr lang="zh-CN" sz="1100" dirty="0">
                          <a:effectLst/>
                        </a:rPr>
                        <a:t>波长单极天线</a:t>
                      </a:r>
                    </a:p>
                    <a:p>
                      <a:pPr indent="266700" algn="ctr">
                        <a:spcAft>
                          <a:spcPts val="0"/>
                        </a:spcAft>
                        <a:tabLst>
                          <a:tab pos="2667635" algn="ctr"/>
                          <a:tab pos="5904230" algn="r"/>
                        </a:tabLst>
                      </a:pPr>
                      <a:r>
                        <a:rPr lang="en-US" sz="1100" dirty="0">
                          <a:effectLst/>
                        </a:rPr>
                        <a:t>1/4</a:t>
                      </a:r>
                      <a:r>
                        <a:rPr lang="zh-CN" sz="1100" dirty="0">
                          <a:effectLst/>
                        </a:rPr>
                        <a:t>波长单极天线</a:t>
                      </a:r>
                    </a:p>
                    <a:p>
                      <a:pPr indent="287020" algn="ctr">
                        <a:spcAft>
                          <a:spcPts val="0"/>
                        </a:spcAft>
                        <a:tabLst>
                          <a:tab pos="2667635" algn="ctr"/>
                          <a:tab pos="5904230" algn="r"/>
                        </a:tabLst>
                      </a:pPr>
                      <a:r>
                        <a:rPr lang="zh-CN" sz="1100" spc="40" dirty="0">
                          <a:effectLst/>
                        </a:rPr>
                        <a:t>车辆制造商推荐</a:t>
                      </a:r>
                      <a:endParaRPr lang="zh-CN" sz="1100" dirty="0">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xmlns="" val="10001"/>
                  </a:ext>
                </a:extLst>
              </a:tr>
            </a:tbl>
          </a:graphicData>
        </a:graphic>
      </p:graphicFrame>
      <p:sp>
        <p:nvSpPr>
          <p:cNvPr id="14"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C07F32F-A246-41F7-80FA-02D2003F9C97}" type="slidenum">
              <a:rPr lang="en-US" altLang="zh-CN"/>
              <a:pPr eaLnBrk="1" hangingPunct="1"/>
              <a:t>14</a:t>
            </a:fld>
            <a:endParaRPr lang="en-US" altLang="zh-CN"/>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273" y="1701006"/>
            <a:ext cx="607060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p:cNvSpPr txBox="1">
            <a:spLocks noChangeArrowheads="1"/>
          </p:cNvSpPr>
          <p:nvPr/>
        </p:nvSpPr>
        <p:spPr bwMode="auto">
          <a:xfrm>
            <a:off x="683568" y="2718197"/>
            <a:ext cx="252095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测量设备</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2——ALSE</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壁板连接器</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天线</a:t>
            </a: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车辆</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典型的吸波材料</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线的同轴电缆</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优质同轴电缆（</a:t>
            </a:r>
            <a:r>
              <a:rPr lang="en-US" altLang="zh-CN" sz="1200" dirty="0">
                <a:latin typeface="黑体" panose="02010609060101010101" pitchFamily="49" charset="-122"/>
                <a:ea typeface="黑体" panose="02010609060101010101" pitchFamily="49" charset="-122"/>
              </a:rPr>
              <a:t>50Ω</a:t>
            </a:r>
            <a:r>
              <a:rPr lang="zh-CN" altLang="en-US" sz="1200" dirty="0">
                <a:latin typeface="黑体" panose="02010609060101010101" pitchFamily="49" charset="-122"/>
                <a:ea typeface="黑体" panose="02010609060101010101" pitchFamily="49" charset="-122"/>
              </a:rPr>
              <a:t>）</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车载接收机外壳</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阻抗匹配单元</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当需   要时</a:t>
            </a:r>
            <a:r>
              <a:rPr lang="en-US" altLang="zh-CN" sz="1200" dirty="0">
                <a:latin typeface="黑体" panose="02010609060101010101" pitchFamily="49" charset="-122"/>
                <a:ea typeface="黑体" panose="02010609060101010101" pitchFamily="49" charset="-122"/>
              </a:rPr>
              <a:t>)</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11——</a:t>
            </a:r>
            <a:r>
              <a:rPr lang="zh-CN" altLang="en-US" sz="1200" dirty="0">
                <a:latin typeface="黑体" panose="02010609060101010101" pitchFamily="49" charset="-122"/>
                <a:ea typeface="黑体" panose="02010609060101010101" pitchFamily="49" charset="-122"/>
              </a:rPr>
              <a:t>改进的同轴“</a:t>
            </a:r>
            <a:r>
              <a:rPr lang="en-US" altLang="zh-CN" sz="1200" dirty="0">
                <a:latin typeface="黑体" panose="02010609060101010101" pitchFamily="49" charset="-122"/>
                <a:ea typeface="黑体" panose="02010609060101010101" pitchFamily="49" charset="-122"/>
              </a:rPr>
              <a:t>T”</a:t>
            </a:r>
            <a:r>
              <a:rPr lang="zh-CN" altLang="en-US" sz="1200" dirty="0">
                <a:latin typeface="黑体" panose="02010609060101010101" pitchFamily="49" charset="-122"/>
                <a:ea typeface="黑体" panose="02010609060101010101" pitchFamily="49" charset="-122"/>
              </a:rPr>
              <a:t>型连接器</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调幅广播波段地隔离网络（当需要时）</a:t>
            </a:r>
          </a:p>
        </p:txBody>
      </p:sp>
      <p:sp>
        <p:nvSpPr>
          <p:cNvPr id="11270" name="TextBox 5"/>
          <p:cNvSpPr txBox="1">
            <a:spLocks noChangeArrowheads="1"/>
          </p:cNvSpPr>
          <p:nvPr/>
        </p:nvSpPr>
        <p:spPr bwMode="auto">
          <a:xfrm>
            <a:off x="4039761" y="6035278"/>
            <a:ext cx="3857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黑体" panose="02010609060101010101" pitchFamily="49" charset="-122"/>
                <a:ea typeface="黑体" panose="02010609060101010101" pitchFamily="49" charset="-122"/>
              </a:rPr>
              <a:t>整车辐射发射</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试验布置图示例</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车载天线接收到的发射测量</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测试布置</a:t>
            </a: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22EA57A-E77B-46F4-B72E-DE72D547B30B}" type="slidenum">
              <a:rPr lang="en-US" altLang="zh-CN"/>
              <a:pPr eaLnBrk="1" hangingPunct="1"/>
              <a:t>15</a:t>
            </a:fld>
            <a:endParaRPr lang="en-US" altLang="zh-CN"/>
          </a:p>
        </p:txBody>
      </p:sp>
      <p:pic>
        <p:nvPicPr>
          <p:cNvPr id="12292" name="Picture 5" descr="E:\报告\Report\JL7202K01N\TEST1.jpg"/>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t="9622" b="13115"/>
          <a:stretch/>
        </p:blipFill>
        <p:spPr bwMode="auto">
          <a:xfrm>
            <a:off x="2370959" y="3740480"/>
            <a:ext cx="4463095" cy="259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328" name="Group 40"/>
          <p:cNvGraphicFramePr>
            <a:graphicFrameLocks noGrp="1"/>
          </p:cNvGraphicFramePr>
          <p:nvPr>
            <p:extLst>
              <p:ext uri="{D42A27DB-BD31-4B8C-83A1-F6EECF244321}">
                <p14:modId xmlns:p14="http://schemas.microsoft.com/office/powerpoint/2010/main" val="407351239"/>
              </p:ext>
            </p:extLst>
          </p:nvPr>
        </p:nvGraphicFramePr>
        <p:xfrm>
          <a:off x="1331640" y="2607813"/>
          <a:ext cx="6629400" cy="972000"/>
        </p:xfrm>
        <a:graphic>
          <a:graphicData uri="http://schemas.openxmlformats.org/drawingml/2006/table">
            <a:tbl>
              <a:tblPr>
                <a:tableStyleId>{5DA37D80-6434-44D0-A028-1B22A696006F}</a:tableStyleId>
              </a:tblPr>
              <a:tblGrid>
                <a:gridCol w="708660">
                  <a:extLst>
                    <a:ext uri="{9D8B030D-6E8A-4147-A177-3AD203B41FA5}">
                      <a16:colId xmlns:a16="http://schemas.microsoft.com/office/drawing/2014/main" xmlns="" val="20000"/>
                    </a:ext>
                  </a:extLst>
                </a:gridCol>
                <a:gridCol w="2194560">
                  <a:extLst>
                    <a:ext uri="{9D8B030D-6E8A-4147-A177-3AD203B41FA5}">
                      <a16:colId xmlns:a16="http://schemas.microsoft.com/office/drawing/2014/main" xmlns="" val="20001"/>
                    </a:ext>
                  </a:extLst>
                </a:gridCol>
                <a:gridCol w="1280160">
                  <a:extLst>
                    <a:ext uri="{9D8B030D-6E8A-4147-A177-3AD203B41FA5}">
                      <a16:colId xmlns:a16="http://schemas.microsoft.com/office/drawing/2014/main" xmlns="" val="20002"/>
                    </a:ext>
                  </a:extLst>
                </a:gridCol>
                <a:gridCol w="1280160">
                  <a:extLst>
                    <a:ext uri="{9D8B030D-6E8A-4147-A177-3AD203B41FA5}">
                      <a16:colId xmlns:a16="http://schemas.microsoft.com/office/drawing/2014/main" xmlns="" val="20003"/>
                    </a:ext>
                  </a:extLst>
                </a:gridCol>
                <a:gridCol w="1165860">
                  <a:extLst>
                    <a:ext uri="{9D8B030D-6E8A-4147-A177-3AD203B41FA5}">
                      <a16:colId xmlns:a16="http://schemas.microsoft.com/office/drawing/2014/main" xmlns="" val="20004"/>
                    </a:ext>
                  </a:extLst>
                </a:gridCol>
              </a:tblGrid>
              <a:tr h="324000">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dirty="0">
                          <a:ln>
                            <a:noFill/>
                          </a:ln>
                          <a:effectLst/>
                          <a:latin typeface="黑体" panose="02010609060101010101" pitchFamily="49" charset="-122"/>
                          <a:ea typeface="黑体" panose="02010609060101010101" pitchFamily="49" charset="-122"/>
                        </a:rPr>
                        <a:t>频段</a:t>
                      </a:r>
                      <a:endPar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dirty="0">
                          <a:ln>
                            <a:noFill/>
                          </a:ln>
                          <a:effectLst/>
                          <a:latin typeface="黑体" panose="02010609060101010101" pitchFamily="49" charset="-122"/>
                          <a:ea typeface="黑体" panose="02010609060101010101" pitchFamily="49" charset="-122"/>
                        </a:rPr>
                        <a:t>频率范围</a:t>
                      </a:r>
                      <a:r>
                        <a:rPr kumimoji="0" lang="en-US" altLang="zh-CN" sz="1800" u="none" strike="noStrike" cap="none" normalizeH="0" baseline="0" dirty="0">
                          <a:ln>
                            <a:noFill/>
                          </a:ln>
                          <a:effectLst/>
                          <a:latin typeface="黑体" panose="02010609060101010101" pitchFamily="49" charset="-122"/>
                          <a:ea typeface="黑体" panose="02010609060101010101" pitchFamily="49" charset="-122"/>
                        </a:rPr>
                        <a:t>(MHz)</a:t>
                      </a:r>
                      <a:endParaRPr kumimoji="0" lang="zh-CN"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a:ln>
                            <a:noFill/>
                          </a:ln>
                          <a:effectLst/>
                          <a:latin typeface="黑体" panose="02010609060101010101" pitchFamily="49" charset="-122"/>
                          <a:ea typeface="黑体" panose="02010609060101010101" pitchFamily="49" charset="-122"/>
                        </a:rPr>
                        <a:t>检波器</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a:ln>
                            <a:noFill/>
                          </a:ln>
                          <a:effectLst/>
                          <a:latin typeface="黑体" panose="02010609060101010101" pitchFamily="49" charset="-122"/>
                          <a:ea typeface="黑体" panose="02010609060101010101" pitchFamily="49" charset="-122"/>
                        </a:rPr>
                        <a:t>扫描时间</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a:ln>
                            <a:noFill/>
                          </a:ln>
                          <a:effectLst/>
                          <a:latin typeface="黑体" panose="02010609060101010101" pitchFamily="49" charset="-122"/>
                          <a:ea typeface="黑体" panose="02010609060101010101" pitchFamily="49" charset="-122"/>
                        </a:rPr>
                        <a:t>仪器带宽</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extLst>
                  <a:ext uri="{0D108BD9-81ED-4DB2-BD59-A6C34878D82A}">
                    <a16:rowId xmlns:a16="http://schemas.microsoft.com/office/drawing/2014/main" xmlns="" val="10000"/>
                  </a:ext>
                </a:extLst>
              </a:tr>
              <a:tr h="324000">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AM</a:t>
                      </a:r>
                      <a:endParaRPr kumimoji="0" lang="zh-CN"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dirty="0">
                          <a:ln>
                            <a:noFill/>
                          </a:ln>
                          <a:effectLst/>
                          <a:latin typeface="黑体" panose="02010609060101010101" pitchFamily="49" charset="-122"/>
                          <a:ea typeface="黑体" panose="02010609060101010101" pitchFamily="49" charset="-122"/>
                        </a:rPr>
                        <a:t>0.15</a:t>
                      </a:r>
                      <a:r>
                        <a:rPr kumimoji="0" lang="zh-CN" altLang="en-US" sz="1800" u="none" strike="noStrike" cap="none" normalizeH="0" baseline="0" dirty="0">
                          <a:ln>
                            <a:noFill/>
                          </a:ln>
                          <a:effectLst/>
                          <a:latin typeface="黑体" panose="02010609060101010101" pitchFamily="49" charset="-122"/>
                          <a:ea typeface="黑体" panose="02010609060101010101" pitchFamily="49" charset="-122"/>
                        </a:rPr>
                        <a:t>～</a:t>
                      </a:r>
                      <a:r>
                        <a:rPr kumimoji="0" lang="en-US" altLang="zh-CN" sz="1800" u="none" strike="noStrike" cap="none" normalizeH="0" baseline="0" dirty="0">
                          <a:ln>
                            <a:noFill/>
                          </a:ln>
                          <a:effectLst/>
                          <a:latin typeface="黑体" panose="02010609060101010101" pitchFamily="49" charset="-122"/>
                          <a:ea typeface="黑体" panose="02010609060101010101" pitchFamily="49" charset="-122"/>
                        </a:rPr>
                        <a:t>30 </a:t>
                      </a:r>
                      <a:r>
                        <a:rPr kumimoji="0" lang="zh-CN" altLang="en-US" sz="1800" u="none" strike="noStrike" cap="none" normalizeH="0" baseline="0" dirty="0">
                          <a:ln>
                            <a:noFill/>
                          </a:ln>
                          <a:effectLst/>
                          <a:latin typeface="黑体" panose="02010609060101010101" pitchFamily="49" charset="-122"/>
                          <a:ea typeface="黑体" panose="02010609060101010101" pitchFamily="49" charset="-122"/>
                        </a:rPr>
                        <a:t>调幅广播</a:t>
                      </a:r>
                      <a:endPar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a:ln>
                            <a:noFill/>
                          </a:ln>
                          <a:effectLst/>
                          <a:latin typeface="黑体" panose="02010609060101010101" pitchFamily="49" charset="-122"/>
                          <a:ea typeface="黑体" panose="02010609060101010101" pitchFamily="49" charset="-122"/>
                        </a:rPr>
                        <a:t>峰值</a:t>
                      </a:r>
                      <a:r>
                        <a:rPr kumimoji="0" lang="en-US" altLang="zh-CN" sz="1800" u="none" strike="noStrike" cap="none" normalizeH="0" baseline="0">
                          <a:ln>
                            <a:noFill/>
                          </a:ln>
                          <a:effectLst/>
                          <a:latin typeface="黑体" panose="02010609060101010101" pitchFamily="49" charset="-122"/>
                          <a:ea typeface="黑体" panose="02010609060101010101" pitchFamily="49" charset="-122"/>
                        </a:rPr>
                        <a:t>/</a:t>
                      </a:r>
                      <a:r>
                        <a:rPr kumimoji="0" lang="zh-CN" altLang="en-US" sz="1800" u="none" strike="noStrike" cap="none" normalizeH="0" baseline="0">
                          <a:ln>
                            <a:noFill/>
                          </a:ln>
                          <a:effectLst/>
                          <a:latin typeface="黑体" panose="02010609060101010101" pitchFamily="49" charset="-122"/>
                          <a:ea typeface="黑体" panose="02010609060101010101" pitchFamily="49" charset="-122"/>
                        </a:rPr>
                        <a:t>均值</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100ms/MHz</a:t>
                      </a:r>
                      <a:endParaRPr kumimoji="0" lang="zh-CN"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9kHz</a:t>
                      </a:r>
                      <a:endParaRPr kumimoji="0" lang="zh-CN"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extLst>
                  <a:ext uri="{0D108BD9-81ED-4DB2-BD59-A6C34878D82A}">
                    <a16:rowId xmlns:a16="http://schemas.microsoft.com/office/drawing/2014/main" xmlns="" val="10001"/>
                  </a:ext>
                </a:extLst>
              </a:tr>
              <a:tr h="324000">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FM</a:t>
                      </a:r>
                      <a:endParaRPr kumimoji="0" lang="zh-CN"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87</a:t>
                      </a:r>
                      <a:r>
                        <a:rPr kumimoji="0" lang="zh-CN" altLang="en-US" sz="1800" u="none" strike="noStrike" cap="none" normalizeH="0" baseline="0">
                          <a:ln>
                            <a:noFill/>
                          </a:ln>
                          <a:effectLst/>
                          <a:latin typeface="黑体" panose="02010609060101010101" pitchFamily="49" charset="-122"/>
                          <a:ea typeface="黑体" panose="02010609060101010101" pitchFamily="49" charset="-122"/>
                        </a:rPr>
                        <a:t>～</a:t>
                      </a:r>
                      <a:r>
                        <a:rPr kumimoji="0" lang="en-US" altLang="zh-CN" sz="1800" u="none" strike="noStrike" cap="none" normalizeH="0" baseline="0">
                          <a:ln>
                            <a:noFill/>
                          </a:ln>
                          <a:effectLst/>
                          <a:latin typeface="黑体" panose="02010609060101010101" pitchFamily="49" charset="-122"/>
                          <a:ea typeface="黑体" panose="02010609060101010101" pitchFamily="49" charset="-122"/>
                        </a:rPr>
                        <a:t>108  </a:t>
                      </a:r>
                      <a:r>
                        <a:rPr kumimoji="0" lang="zh-CN" altLang="en-US" sz="1800" u="none" strike="noStrike" cap="none" normalizeH="0" baseline="0">
                          <a:ln>
                            <a:noFill/>
                          </a:ln>
                          <a:effectLst/>
                          <a:latin typeface="黑体" panose="02010609060101010101" pitchFamily="49" charset="-122"/>
                          <a:ea typeface="黑体" panose="02010609060101010101" pitchFamily="49" charset="-122"/>
                        </a:rPr>
                        <a:t>调频广播</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zh-CN" altLang="en-US" sz="1800" u="none" strike="noStrike" cap="none" normalizeH="0" baseline="0">
                          <a:ln>
                            <a:noFill/>
                          </a:ln>
                          <a:effectLst/>
                          <a:latin typeface="黑体" panose="02010609060101010101" pitchFamily="49" charset="-122"/>
                          <a:ea typeface="黑体" panose="02010609060101010101" pitchFamily="49" charset="-122"/>
                        </a:rPr>
                        <a:t>峰值</a:t>
                      </a:r>
                      <a:r>
                        <a:rPr kumimoji="0" lang="en-US" altLang="zh-CN" sz="1800" u="none" strike="noStrike" cap="none" normalizeH="0" baseline="0">
                          <a:ln>
                            <a:noFill/>
                          </a:ln>
                          <a:effectLst/>
                          <a:latin typeface="黑体" panose="02010609060101010101" pitchFamily="49" charset="-122"/>
                          <a:ea typeface="黑体" panose="02010609060101010101" pitchFamily="49" charset="-122"/>
                        </a:rPr>
                        <a:t>/</a:t>
                      </a:r>
                      <a:r>
                        <a:rPr kumimoji="0" lang="zh-CN" altLang="en-US" sz="1800" u="none" strike="noStrike" cap="none" normalizeH="0" baseline="0">
                          <a:ln>
                            <a:noFill/>
                          </a:ln>
                          <a:effectLst/>
                          <a:latin typeface="黑体" panose="02010609060101010101" pitchFamily="49" charset="-122"/>
                          <a:ea typeface="黑体" panose="02010609060101010101" pitchFamily="49" charset="-122"/>
                        </a:rPr>
                        <a:t>均值</a:t>
                      </a:r>
                      <a:endPar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a:ln>
                            <a:noFill/>
                          </a:ln>
                          <a:effectLst/>
                          <a:latin typeface="黑体" panose="02010609060101010101" pitchFamily="49" charset="-122"/>
                          <a:ea typeface="黑体" panose="02010609060101010101" pitchFamily="49" charset="-122"/>
                        </a:rPr>
                        <a:t>1ms/MHz</a:t>
                      </a:r>
                      <a:endParaRPr kumimoji="0" lang="zh-CN" altLang="zh-CN" sz="18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zh-CN" sz="1800" u="none" strike="noStrike" cap="none" normalizeH="0" baseline="0" dirty="0">
                          <a:ln>
                            <a:noFill/>
                          </a:ln>
                          <a:effectLst/>
                          <a:latin typeface="黑体" panose="02010609060101010101" pitchFamily="49" charset="-122"/>
                          <a:ea typeface="黑体" panose="02010609060101010101" pitchFamily="49" charset="-122"/>
                        </a:rPr>
                        <a:t>120kHz</a:t>
                      </a:r>
                      <a:endParaRPr kumimoji="0" lang="zh-CN"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nchor="ctr" horzOverflow="overflow"/>
                </a:tc>
                <a:extLst>
                  <a:ext uri="{0D108BD9-81ED-4DB2-BD59-A6C34878D82A}">
                    <a16:rowId xmlns:a16="http://schemas.microsoft.com/office/drawing/2014/main" xmlns="" val="10002"/>
                  </a:ext>
                </a:extLst>
              </a:tr>
            </a:tbl>
          </a:graphicData>
        </a:graphic>
      </p:graphicFrame>
      <p:sp>
        <p:nvSpPr>
          <p:cNvPr id="12325" name="TextBox 6"/>
          <p:cNvSpPr txBox="1">
            <a:spLocks noChangeArrowheads="1"/>
          </p:cNvSpPr>
          <p:nvPr/>
        </p:nvSpPr>
        <p:spPr bwMode="auto">
          <a:xfrm>
            <a:off x="906491" y="2127292"/>
            <a:ext cx="2928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测试频段及仪器设置</a:t>
            </a:r>
          </a:p>
        </p:txBody>
      </p:sp>
      <p:sp>
        <p:nvSpPr>
          <p:cNvPr id="12326" name="TextBox 7"/>
          <p:cNvSpPr txBox="1">
            <a:spLocks noChangeArrowheads="1"/>
          </p:cNvSpPr>
          <p:nvPr/>
        </p:nvSpPr>
        <p:spPr bwMode="auto">
          <a:xfrm>
            <a:off x="906491" y="3581874"/>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测试图片</a:t>
            </a:r>
          </a:p>
        </p:txBody>
      </p:sp>
      <p:sp>
        <p:nvSpPr>
          <p:cNvPr id="9"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车载天线接收到的发射测量</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测试案例</a:t>
            </a:r>
          </a:p>
        </p:txBody>
      </p:sp>
      <p:sp>
        <p:nvSpPr>
          <p:cNvPr id="10"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extLst>
      <p:ext uri="{BB962C8B-B14F-4D97-AF65-F5344CB8AC3E}">
        <p14:creationId xmlns:p14="http://schemas.microsoft.com/office/powerpoint/2010/main" val="3761043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4B77804-77DB-4E6F-8CBE-9DFA9F58C6B3}" type="slidenum">
              <a:rPr lang="en-US" altLang="zh-CN"/>
              <a:pPr eaLnBrk="1" hangingPunct="1"/>
              <a:t>16</a:t>
            </a:fld>
            <a:endParaRPr lang="en-US" altLang="zh-CN"/>
          </a:p>
        </p:txBody>
      </p:sp>
      <p:sp>
        <p:nvSpPr>
          <p:cNvPr id="13315" name="TextBox 2"/>
          <p:cNvSpPr txBox="1">
            <a:spLocks noChangeArrowheads="1"/>
          </p:cNvSpPr>
          <p:nvPr/>
        </p:nvSpPr>
        <p:spPr bwMode="auto">
          <a:xfrm>
            <a:off x="1071563" y="428625"/>
            <a:ext cx="6572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a:latin typeface="黑体" panose="02010609060101010101" pitchFamily="49" charset="-122"/>
                <a:ea typeface="黑体" panose="02010609060101010101" pitchFamily="49" charset="-122"/>
              </a:rPr>
              <a:t>整车辐射骚扰测试</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车载天线</a:t>
            </a:r>
          </a:p>
        </p:txBody>
      </p:sp>
      <p:pic>
        <p:nvPicPr>
          <p:cNvPr id="13316" name="Picture 1" descr="E:\报告\Report\JL7202K01N\闪光.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187624" y="1787103"/>
            <a:ext cx="33432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2" descr="E:\报告\Report\JL7202K01N\雨刮.jpg"/>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4545187" y="1787103"/>
            <a:ext cx="33432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6"/>
          <p:cNvSpPr txBox="1">
            <a:spLocks noChangeArrowheads="1"/>
          </p:cNvSpPr>
          <p:nvPr/>
        </p:nvSpPr>
        <p:spPr bwMode="auto">
          <a:xfrm>
            <a:off x="1859136" y="3787353"/>
            <a:ext cx="2000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黑体" panose="02010609060101010101" pitchFamily="49" charset="-122"/>
                <a:ea typeface="黑体" panose="02010609060101010101" pitchFamily="49" charset="-122"/>
              </a:rPr>
              <a:t>闪光继电器工作状态</a:t>
            </a:r>
          </a:p>
        </p:txBody>
      </p:sp>
      <p:sp>
        <p:nvSpPr>
          <p:cNvPr id="13319" name="TextBox 7"/>
          <p:cNvSpPr txBox="1">
            <a:spLocks noChangeArrowheads="1"/>
          </p:cNvSpPr>
          <p:nvPr/>
        </p:nvSpPr>
        <p:spPr bwMode="auto">
          <a:xfrm>
            <a:off x="5323856" y="3787353"/>
            <a:ext cx="1785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黑体" panose="02010609060101010101" pitchFamily="49" charset="-122"/>
                <a:ea typeface="黑体" panose="02010609060101010101" pitchFamily="49" charset="-122"/>
              </a:rPr>
              <a:t>雨刮电机工作状态</a:t>
            </a:r>
          </a:p>
        </p:txBody>
      </p:sp>
      <p:pic>
        <p:nvPicPr>
          <p:cNvPr id="13320" name="Picture 3" descr="E:\报告\Report\JL7202K01N\暖风.jpg"/>
          <p:cNvPicPr>
            <a:picLocks noChangeAspect="1" noChangeArrowheads="1"/>
          </p:cNvPicPr>
          <p:nvPr/>
        </p:nvPicPr>
        <p:blipFill>
          <a:blip r:embed="rId6" r:link="rId7" cstate="print">
            <a:extLst>
              <a:ext uri="{28A0092B-C50C-407E-A947-70E740481C1C}">
                <a14:useLocalDpi xmlns:a14="http://schemas.microsoft.com/office/drawing/2010/main" val="0"/>
              </a:ext>
            </a:extLst>
          </a:blip>
          <a:srcRect/>
          <a:stretch>
            <a:fillRect/>
          </a:stretch>
        </p:blipFill>
        <p:spPr bwMode="auto">
          <a:xfrm>
            <a:off x="1187624" y="4073103"/>
            <a:ext cx="33432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Box 10"/>
          <p:cNvSpPr txBox="1">
            <a:spLocks noChangeArrowheads="1"/>
          </p:cNvSpPr>
          <p:nvPr/>
        </p:nvSpPr>
        <p:spPr bwMode="auto">
          <a:xfrm>
            <a:off x="2039318" y="6073353"/>
            <a:ext cx="1639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黑体" panose="02010609060101010101" pitchFamily="49" charset="-122"/>
                <a:ea typeface="黑体" panose="02010609060101010101" pitchFamily="49" charset="-122"/>
              </a:rPr>
              <a:t>暖风电机工作状态</a:t>
            </a:r>
          </a:p>
        </p:txBody>
      </p:sp>
      <p:pic>
        <p:nvPicPr>
          <p:cNvPr id="13322" name="Picture 4" descr="E:\报告\Report\JL7202K01N\怠速.jpg"/>
          <p:cNvPicPr>
            <a:picLocks noChangeAspect="1" noChangeArrowheads="1"/>
          </p:cNvPicPr>
          <p:nvPr/>
        </p:nvPicPr>
        <p:blipFill>
          <a:blip r:embed="rId8" r:link="rId9" cstate="print">
            <a:extLst>
              <a:ext uri="{28A0092B-C50C-407E-A947-70E740481C1C}">
                <a14:useLocalDpi xmlns:a14="http://schemas.microsoft.com/office/drawing/2010/main" val="0"/>
              </a:ext>
            </a:extLst>
          </a:blip>
          <a:srcRect/>
          <a:stretch>
            <a:fillRect/>
          </a:stretch>
        </p:blipFill>
        <p:spPr bwMode="auto">
          <a:xfrm>
            <a:off x="4545187" y="4073103"/>
            <a:ext cx="33432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Box 12"/>
          <p:cNvSpPr txBox="1">
            <a:spLocks noChangeArrowheads="1"/>
          </p:cNvSpPr>
          <p:nvPr/>
        </p:nvSpPr>
        <p:spPr bwMode="auto">
          <a:xfrm>
            <a:off x="5323855" y="6073353"/>
            <a:ext cx="1785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黑体" panose="02010609060101010101" pitchFamily="49" charset="-122"/>
                <a:ea typeface="黑体" panose="02010609060101010101" pitchFamily="49" charset="-122"/>
              </a:rPr>
              <a:t>发动机怠速状态</a:t>
            </a:r>
          </a:p>
        </p:txBody>
      </p:sp>
      <p:sp>
        <p:nvSpPr>
          <p:cNvPr id="13"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车载天线接收到的发射测量</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测试结果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22EA57A-E77B-46F4-B72E-DE72D547B30B}" type="slidenum">
              <a:rPr lang="en-US" altLang="zh-CN"/>
              <a:pPr eaLnBrk="1" hangingPunct="1"/>
              <a:t>17</a:t>
            </a:fld>
            <a:endParaRPr lang="en-US" altLang="zh-CN"/>
          </a:p>
        </p:txBody>
      </p:sp>
      <p:sp>
        <p:nvSpPr>
          <p:cNvPr id="9" name="内容占位符 1"/>
          <p:cNvSpPr txBox="1">
            <a:spLocks/>
          </p:cNvSpPr>
          <p:nvPr/>
        </p:nvSpPr>
        <p:spPr>
          <a:xfrm>
            <a:off x="457200" y="1196975"/>
            <a:ext cx="8229600" cy="51847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零部件和模块的测量</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接地平板</a:t>
            </a:r>
          </a:p>
          <a:p>
            <a:pPr lvl="2">
              <a:buFont typeface="Arial" panose="020B0604020202020204" pitchFamily="34" charset="0"/>
              <a:buChar char="•"/>
            </a:pPr>
            <a:r>
              <a:rPr lang="zh-CN" altLang="en-US" sz="1600" kern="0" dirty="0">
                <a:ea typeface="黑体" panose="02010609060101010101" pitchFamily="49" charset="-122"/>
              </a:rPr>
              <a:t>厚</a:t>
            </a:r>
            <a:r>
              <a:rPr lang="en-US" altLang="zh-CN" sz="1600" kern="0" dirty="0">
                <a:ea typeface="黑体" panose="02010609060101010101" pitchFamily="49" charset="-122"/>
              </a:rPr>
              <a:t>0.5mm </a:t>
            </a:r>
            <a:r>
              <a:rPr lang="zh-CN" altLang="en-US" sz="1600" kern="0" dirty="0">
                <a:ea typeface="黑体" panose="02010609060101010101" pitchFamily="49" charset="-122"/>
              </a:rPr>
              <a:t>黄铜、青铜或镀锌钢板</a:t>
            </a:r>
          </a:p>
          <a:p>
            <a:pPr lvl="2">
              <a:buFont typeface="Arial" panose="020B0604020202020204" pitchFamily="34" charset="0"/>
              <a:buChar char="•"/>
            </a:pPr>
            <a:r>
              <a:rPr lang="zh-CN" altLang="en-US" sz="1600" kern="0" dirty="0">
                <a:ea typeface="黑体" panose="02010609060101010101" pitchFamily="49" charset="-122"/>
              </a:rPr>
              <a:t>高</a:t>
            </a:r>
            <a:r>
              <a:rPr lang="en-US" altLang="zh-CN" sz="1600" kern="0" dirty="0">
                <a:ea typeface="黑体" panose="02010609060101010101" pitchFamily="49" charset="-122"/>
              </a:rPr>
              <a:t>900±100mm</a:t>
            </a:r>
          </a:p>
          <a:p>
            <a:pPr lvl="2">
              <a:buFont typeface="Arial" panose="020B0604020202020204" pitchFamily="34" charset="0"/>
              <a:buChar char="•"/>
            </a:pPr>
            <a:r>
              <a:rPr lang="zh-CN" altLang="en-US" sz="1600" kern="0" dirty="0">
                <a:ea typeface="黑体" panose="02010609060101010101" pitchFamily="49" charset="-122"/>
              </a:rPr>
              <a:t>传导（最小）</a:t>
            </a:r>
            <a:r>
              <a:rPr lang="en-US" altLang="zh-CN" sz="1600" kern="0" dirty="0">
                <a:ea typeface="黑体" panose="02010609060101010101" pitchFamily="49" charset="-122"/>
              </a:rPr>
              <a:t>1000mm×400mm</a:t>
            </a:r>
          </a:p>
          <a:p>
            <a:pPr lvl="2">
              <a:buFont typeface="Arial" panose="020B0604020202020204" pitchFamily="34" charset="0"/>
              <a:buChar char="•"/>
            </a:pPr>
            <a:r>
              <a:rPr lang="zh-CN" altLang="en-US" sz="1600" kern="0" dirty="0">
                <a:ea typeface="黑体" panose="02010609060101010101" pitchFamily="49" charset="-122"/>
              </a:rPr>
              <a:t>辐射（最小）</a:t>
            </a:r>
            <a:r>
              <a:rPr lang="en-US" altLang="zh-CN" sz="1600" kern="0" dirty="0">
                <a:ea typeface="黑体" panose="02010609060101010101" pitchFamily="49" charset="-122"/>
              </a:rPr>
              <a:t>2000mm×1000mm</a:t>
            </a:r>
            <a:r>
              <a:rPr lang="zh-CN" altLang="en-US" sz="1600" kern="0" dirty="0">
                <a:ea typeface="黑体" panose="02010609060101010101" pitchFamily="49" charset="-122"/>
              </a:rPr>
              <a:t>或各边比</a:t>
            </a:r>
            <a:r>
              <a:rPr lang="en-US" altLang="zh-CN" sz="1600" kern="0" dirty="0">
                <a:ea typeface="黑体" panose="02010609060101010101" pitchFamily="49" charset="-122"/>
              </a:rPr>
              <a:t>EUT</a:t>
            </a:r>
            <a:r>
              <a:rPr lang="zh-CN" altLang="en-US" sz="1600" kern="0" dirty="0">
                <a:ea typeface="黑体" panose="02010609060101010101" pitchFamily="49" charset="-122"/>
              </a:rPr>
              <a:t>大</a:t>
            </a:r>
            <a:r>
              <a:rPr lang="en-US" altLang="zh-CN" sz="1600" kern="0" dirty="0">
                <a:ea typeface="黑体" panose="02010609060101010101" pitchFamily="49" charset="-122"/>
              </a:rPr>
              <a:t>200mm</a:t>
            </a:r>
          </a:p>
          <a:p>
            <a:pPr lvl="2">
              <a:buFont typeface="Arial" panose="020B0604020202020204" pitchFamily="34" charset="0"/>
              <a:buChar char="•"/>
            </a:pPr>
            <a:r>
              <a:rPr lang="zh-CN" altLang="en-US" sz="1600" kern="0" dirty="0">
                <a:ea typeface="黑体" panose="02010609060101010101" pitchFamily="49" charset="-122"/>
              </a:rPr>
              <a:t>直流电阻低于</a:t>
            </a:r>
            <a:r>
              <a:rPr lang="en-US" altLang="zh-CN" sz="1600" kern="0" dirty="0">
                <a:ea typeface="黑体" panose="02010609060101010101" pitchFamily="49" charset="-122"/>
              </a:rPr>
              <a:t>2.5mΩ</a:t>
            </a:r>
          </a:p>
          <a:p>
            <a:pPr lvl="2">
              <a:buFont typeface="Arial" panose="020B0604020202020204" pitchFamily="34" charset="0"/>
              <a:buChar char="•"/>
            </a:pPr>
            <a:r>
              <a:rPr lang="zh-CN" altLang="en-US" sz="1600" kern="0" dirty="0">
                <a:ea typeface="黑体" panose="02010609060101010101" pitchFamily="49" charset="-122"/>
              </a:rPr>
              <a:t>接地铜带间长度不大于</a:t>
            </a:r>
            <a:r>
              <a:rPr lang="en-US" altLang="zh-CN" sz="1600" kern="0" dirty="0">
                <a:ea typeface="黑体" panose="02010609060101010101" pitchFamily="49" charset="-122"/>
              </a:rPr>
              <a:t>300mm</a:t>
            </a:r>
            <a:r>
              <a:rPr lang="zh-CN" altLang="en-US" sz="1600" kern="0" dirty="0">
                <a:ea typeface="黑体" panose="02010609060101010101" pitchFamily="49" charset="-122"/>
              </a:rPr>
              <a:t>，长宽比不大于</a:t>
            </a:r>
            <a:r>
              <a:rPr lang="en-US" altLang="zh-CN" sz="1600" kern="0" dirty="0">
                <a:ea typeface="黑体" panose="02010609060101010101" pitchFamily="49" charset="-122"/>
              </a:rPr>
              <a:t>7:1</a:t>
            </a:r>
          </a:p>
          <a:p>
            <a:pPr lvl="1">
              <a:buFont typeface="Wingdings" panose="05000000000000000000" pitchFamily="2" charset="2"/>
              <a:buChar char="n"/>
            </a:pPr>
            <a:r>
              <a:rPr lang="zh-CN" altLang="en-US" sz="2000" kern="0" dirty="0">
                <a:ea typeface="黑体" panose="02010609060101010101" pitchFamily="49" charset="-122"/>
              </a:rPr>
              <a:t>人工网络</a:t>
            </a:r>
          </a:p>
          <a:p>
            <a:pPr lvl="2">
              <a:buFont typeface="Arial" panose="020B0604020202020204" pitchFamily="34" charset="0"/>
              <a:buChar char="•"/>
            </a:pPr>
            <a:r>
              <a:rPr lang="zh-CN" altLang="en-US" sz="1600" kern="0" dirty="0">
                <a:ea typeface="黑体" panose="02010609060101010101" pitchFamily="49" charset="-122"/>
              </a:rPr>
              <a:t>标称电感</a:t>
            </a:r>
            <a:r>
              <a:rPr lang="en-US" altLang="zh-CN" sz="1600" kern="0" dirty="0">
                <a:ea typeface="黑体" panose="02010609060101010101" pitchFamily="49" charset="-122"/>
              </a:rPr>
              <a:t>5μH</a:t>
            </a:r>
            <a:r>
              <a:rPr lang="zh-CN" altLang="en-US" sz="1600" kern="0" dirty="0">
                <a:ea typeface="黑体" panose="02010609060101010101" pitchFamily="49" charset="-122"/>
              </a:rPr>
              <a:t>，未测量端口的接</a:t>
            </a:r>
            <a:r>
              <a:rPr lang="en-US" altLang="zh-CN" sz="1600" kern="0" dirty="0">
                <a:ea typeface="黑体" panose="02010609060101010101" pitchFamily="49" charset="-122"/>
              </a:rPr>
              <a:t>50Ω</a:t>
            </a:r>
          </a:p>
          <a:p>
            <a:pPr lvl="2">
              <a:buFont typeface="Arial" panose="020B0604020202020204" pitchFamily="34" charset="0"/>
              <a:buChar char="•"/>
            </a:pPr>
            <a:r>
              <a:rPr lang="en-US" altLang="zh-CN" sz="1600" kern="0" dirty="0">
                <a:ea typeface="黑体" panose="02010609060101010101" pitchFamily="49" charset="-122"/>
              </a:rPr>
              <a:t>EUT</a:t>
            </a:r>
            <a:r>
              <a:rPr lang="zh-CN" altLang="en-US" sz="1600" kern="0" dirty="0">
                <a:ea typeface="黑体" panose="02010609060101010101" pitchFamily="49" charset="-122"/>
              </a:rPr>
              <a:t>远端接地（指车辆电源回线大于</a:t>
            </a:r>
            <a:r>
              <a:rPr lang="en-US" altLang="zh-CN" sz="1600" kern="0" dirty="0">
                <a:ea typeface="黑体" panose="02010609060101010101" pitchFamily="49" charset="-122"/>
              </a:rPr>
              <a:t>200mm</a:t>
            </a:r>
            <a:r>
              <a:rPr lang="zh-CN" altLang="en-US" sz="1600" kern="0" dirty="0">
                <a:ea typeface="黑体" panose="02010609060101010101" pitchFamily="49" charset="-122"/>
              </a:rPr>
              <a:t>）：采用两个人工网络，一个接电源正极，另一个接电源回线。</a:t>
            </a:r>
          </a:p>
          <a:p>
            <a:pPr lvl="2">
              <a:buFont typeface="Arial" panose="020B0604020202020204" pitchFamily="34" charset="0"/>
              <a:buChar char="•"/>
            </a:pPr>
            <a:r>
              <a:rPr lang="en-US" altLang="zh-CN" sz="1600" kern="0" dirty="0">
                <a:ea typeface="黑体" panose="02010609060101010101" pitchFamily="49" charset="-122"/>
              </a:rPr>
              <a:t>EUT</a:t>
            </a:r>
            <a:r>
              <a:rPr lang="zh-CN" altLang="en-US" sz="1600" kern="0" dirty="0">
                <a:ea typeface="黑体" panose="02010609060101010101" pitchFamily="49" charset="-122"/>
              </a:rPr>
              <a:t>近端接地（指车辆电源回线小于等于</a:t>
            </a:r>
            <a:r>
              <a:rPr lang="en-US" altLang="zh-CN" sz="1600" kern="0" dirty="0">
                <a:ea typeface="黑体" panose="02010609060101010101" pitchFamily="49" charset="-122"/>
              </a:rPr>
              <a:t>200mm</a:t>
            </a:r>
            <a:r>
              <a:rPr lang="zh-CN" altLang="en-US" sz="1600" kern="0" dirty="0">
                <a:ea typeface="黑体" panose="02010609060101010101" pitchFamily="49" charset="-122"/>
              </a:rPr>
              <a:t>）：采用一个人工网络，用到电源正极上。</a:t>
            </a:r>
            <a:endParaRPr lang="en-US" altLang="zh-CN" sz="1600" kern="0" dirty="0">
              <a:ea typeface="黑体" panose="02010609060101010101" pitchFamily="49" charset="-122"/>
            </a:endParaRPr>
          </a:p>
          <a:p>
            <a:pPr lvl="1">
              <a:buFont typeface="Wingdings" panose="05000000000000000000" pitchFamily="2" charset="2"/>
              <a:buChar char="n"/>
            </a:pPr>
            <a:r>
              <a:rPr lang="zh-CN" altLang="en-US" sz="2000" kern="0" dirty="0">
                <a:ea typeface="黑体" panose="02010609060101010101" pitchFamily="49" charset="-122"/>
              </a:rPr>
              <a:t>模拟负载</a:t>
            </a:r>
          </a:p>
          <a:p>
            <a:pPr lvl="2">
              <a:buFont typeface="Arial" panose="020B0604020202020204" pitchFamily="34" charset="0"/>
              <a:buChar char="•"/>
            </a:pPr>
            <a:r>
              <a:rPr lang="zh-CN" altLang="en-US" sz="1600" kern="0" dirty="0">
                <a:ea typeface="黑体" panose="02010609060101010101" pitchFamily="49" charset="-122"/>
              </a:rPr>
              <a:t>模拟负载包括传感器和激励源，位置在与</a:t>
            </a:r>
            <a:r>
              <a:rPr lang="en-US" altLang="zh-CN" sz="1600" kern="0" dirty="0">
                <a:ea typeface="黑体" panose="02010609060101010101" pitchFamily="49" charset="-122"/>
              </a:rPr>
              <a:t>EUT</a:t>
            </a:r>
            <a:r>
              <a:rPr lang="zh-CN" altLang="en-US" sz="1600" kern="0" dirty="0">
                <a:ea typeface="黑体" panose="02010609060101010101" pitchFamily="49" charset="-122"/>
              </a:rPr>
              <a:t>连接的试验线束末端。</a:t>
            </a:r>
          </a:p>
          <a:p>
            <a:pPr lvl="1">
              <a:buFont typeface="Arial" panose="020B0604020202020204" pitchFamily="34" charset="0"/>
              <a:buChar char="•"/>
            </a:pPr>
            <a:endParaRPr lang="zh-CN" altLang="en-US" sz="2000" kern="0" dirty="0">
              <a:ea typeface="黑体" panose="02010609060101010101" pitchFamily="49" charset="-122"/>
            </a:endParaRPr>
          </a:p>
        </p:txBody>
      </p:sp>
      <p:sp>
        <p:nvSpPr>
          <p:cNvPr id="14"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
        <p:nvSpPr>
          <p:cNvPr id="5" name="线形标注 1(无边框) 4"/>
          <p:cNvSpPr/>
          <p:nvPr/>
        </p:nvSpPr>
        <p:spPr>
          <a:xfrm>
            <a:off x="5787877" y="1516906"/>
            <a:ext cx="3024336" cy="1296144"/>
          </a:xfrm>
          <a:prstGeom prst="callout1">
            <a:avLst>
              <a:gd name="adj1" fmla="val 53497"/>
              <a:gd name="adj2" fmla="val 2046"/>
              <a:gd name="adj3" fmla="val 73541"/>
              <a:gd name="adj4" fmla="val -89777"/>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endParaRPr>
          </a:p>
        </p:txBody>
      </p:sp>
      <p:sp>
        <p:nvSpPr>
          <p:cNvPr id="6" name="流程图: 过程 5"/>
          <p:cNvSpPr/>
          <p:nvPr/>
        </p:nvSpPr>
        <p:spPr>
          <a:xfrm>
            <a:off x="5841281" y="1700808"/>
            <a:ext cx="3096344" cy="1034082"/>
          </a:xfrm>
          <a:prstGeom prst="flowChartProcess">
            <a:avLst/>
          </a:prstGeom>
          <a:ln w="9525">
            <a:solidFill>
              <a:srgbClr val="00B0F0"/>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dirty="0">
                <a:solidFill>
                  <a:schemeClr val="tx1"/>
                </a:solidFill>
              </a:rPr>
              <a:t>大多数的零部件安装接近于车身和发动机机舱的金属部分，线束的走线也接近于车的金属壳体，因此汽车行业一直采用这种布置。</a:t>
            </a:r>
          </a:p>
        </p:txBody>
      </p:sp>
    </p:spTree>
    <p:extLst>
      <p:ext uri="{BB962C8B-B14F-4D97-AF65-F5344CB8AC3E}">
        <p14:creationId xmlns:p14="http://schemas.microsoft.com/office/powerpoint/2010/main" val="86230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C8C575A-5FBA-4E96-8DF1-E322E3A25F71}" type="slidenum">
              <a:rPr lang="en-US" altLang="zh-CN"/>
              <a:pPr eaLnBrk="1" hangingPunct="1"/>
              <a:t>18</a:t>
            </a:fld>
            <a:endParaRPr lang="en-US" altLang="zh-CN"/>
          </a:p>
        </p:txBody>
      </p:sp>
      <p:pic>
        <p:nvPicPr>
          <p:cNvPr id="14340" name="Picture 4"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8" y="1277949"/>
            <a:ext cx="4760912"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5"/>
          <p:cNvSpPr txBox="1">
            <a:spLocks noChangeArrowheads="1"/>
          </p:cNvSpPr>
          <p:nvPr/>
        </p:nvSpPr>
        <p:spPr bwMode="auto">
          <a:xfrm>
            <a:off x="457200" y="2529409"/>
            <a:ext cx="3468688"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zh-CN" altLang="en-US"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电源（可以布置在接地平板上）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人工网络</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3——EUT</a:t>
            </a:r>
            <a:r>
              <a:rPr lang="zh-CN" altLang="en-US" sz="1200" dirty="0">
                <a:latin typeface="黑体" panose="02010609060101010101" pitchFamily="49" charset="-122"/>
                <a:ea typeface="黑体" panose="02010609060101010101" pitchFamily="49" charset="-122"/>
              </a:rPr>
              <a:t>（如果试验计划要求则应将壳体接地）</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模拟负载（如果试验计划要求则应将金属外壳接地）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接地平板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电源线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低相关介电常数支撑物（</a:t>
            </a:r>
            <a:r>
              <a:rPr lang="en-US" altLang="zh-CN" sz="1200" dirty="0">
                <a:latin typeface="黑体" panose="02010609060101010101" pitchFamily="49" charset="-122"/>
                <a:ea typeface="黑体" panose="02010609060101010101" pitchFamily="49" charset="-122"/>
              </a:rPr>
              <a:t>εr≤1.4</a:t>
            </a:r>
            <a:r>
              <a:rPr lang="zh-CN" altLang="en-US" sz="1200" dirty="0">
                <a:latin typeface="黑体" panose="02010609060101010101" pitchFamily="49" charset="-122"/>
                <a:ea typeface="黑体" panose="02010609060101010101" pitchFamily="49" charset="-122"/>
              </a:rPr>
              <a:t>）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优质同轴电缆（</a:t>
            </a:r>
            <a:r>
              <a:rPr lang="en-US" altLang="zh-CN" sz="1200" dirty="0">
                <a:latin typeface="黑体" panose="02010609060101010101" pitchFamily="49" charset="-122"/>
                <a:ea typeface="黑体" panose="02010609060101010101" pitchFamily="49" charset="-122"/>
              </a:rPr>
              <a:t>50Ω</a:t>
            </a:r>
            <a:r>
              <a:rPr lang="zh-CN" altLang="en-US" sz="1200" dirty="0">
                <a:latin typeface="黑体" panose="02010609060101010101" pitchFamily="49" charset="-122"/>
                <a:ea typeface="黑体" panose="02010609060101010101" pitchFamily="49" charset="-122"/>
              </a:rPr>
              <a:t>），例如双层屏蔽</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测量设备</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屏蔽室</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11——50Ω</a:t>
            </a:r>
            <a:r>
              <a:rPr lang="zh-CN" altLang="en-US" sz="1200" dirty="0">
                <a:latin typeface="黑体" panose="02010609060101010101" pitchFamily="49" charset="-122"/>
                <a:ea typeface="黑体" panose="02010609060101010101" pitchFamily="49" charset="-122"/>
              </a:rPr>
              <a:t>负载</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壁板连接器</a:t>
            </a: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zh-CN" altLang="en-US"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sz="1600" dirty="0">
                <a:solidFill>
                  <a:srgbClr val="FF0000"/>
                </a:solidFill>
                <a:latin typeface="黑体" panose="02010609060101010101" pitchFamily="49" charset="-122"/>
                <a:ea typeface="黑体" panose="02010609060101010101" pitchFamily="49" charset="-122"/>
              </a:rPr>
              <a:t>注：若试验计划要求</a:t>
            </a:r>
            <a:r>
              <a:rPr lang="en-US" altLang="zh-CN" sz="1600" dirty="0">
                <a:solidFill>
                  <a:srgbClr val="FF0000"/>
                </a:solidFill>
                <a:latin typeface="黑体" panose="02010609060101010101" pitchFamily="49" charset="-122"/>
                <a:ea typeface="黑体" panose="02010609060101010101" pitchFamily="49" charset="-122"/>
              </a:rPr>
              <a:t>EUT</a:t>
            </a:r>
            <a:r>
              <a:rPr lang="zh-CN" altLang="en-US" sz="1600" dirty="0">
                <a:solidFill>
                  <a:srgbClr val="FF0000"/>
                </a:solidFill>
                <a:latin typeface="黑体" panose="02010609060101010101" pitchFamily="49" charset="-122"/>
                <a:ea typeface="黑体" panose="02010609060101010101" pitchFamily="49" charset="-122"/>
              </a:rPr>
              <a:t>外壳接地，则</a:t>
            </a:r>
            <a:r>
              <a:rPr lang="en-US" altLang="zh-CN" sz="1600" dirty="0">
                <a:solidFill>
                  <a:srgbClr val="FF0000"/>
                </a:solidFill>
                <a:latin typeface="黑体" panose="02010609060101010101" pitchFamily="49" charset="-122"/>
                <a:ea typeface="黑体" panose="02010609060101010101" pitchFamily="49" charset="-122"/>
              </a:rPr>
              <a:t>EUT</a:t>
            </a:r>
            <a:r>
              <a:rPr lang="zh-CN" altLang="en-US" sz="1600" dirty="0">
                <a:solidFill>
                  <a:srgbClr val="FF0000"/>
                </a:solidFill>
                <a:latin typeface="黑体" panose="02010609060101010101" pitchFamily="49" charset="-122"/>
                <a:ea typeface="黑体" panose="02010609060101010101" pitchFamily="49" charset="-122"/>
              </a:rPr>
              <a:t>外壳接地线长度不超过</a:t>
            </a:r>
            <a:r>
              <a:rPr lang="en-US" altLang="zh-CN" sz="1600" dirty="0">
                <a:solidFill>
                  <a:srgbClr val="FF0000"/>
                </a:solidFill>
                <a:latin typeface="黑体" panose="02010609060101010101" pitchFamily="49" charset="-122"/>
                <a:ea typeface="黑体" panose="02010609060101010101" pitchFamily="49" charset="-122"/>
              </a:rPr>
              <a:t>150mm</a:t>
            </a:r>
            <a:r>
              <a:rPr lang="zh-CN" altLang="en-US" sz="1400" dirty="0">
                <a:solidFill>
                  <a:srgbClr val="FF0000"/>
                </a:solidFill>
                <a:latin typeface="黑体" panose="02010609060101010101" pitchFamily="49" charset="-122"/>
                <a:ea typeface="黑体" panose="02010609060101010101" pitchFamily="49" charset="-122"/>
              </a:rPr>
              <a:t>。</a:t>
            </a:r>
          </a:p>
          <a:p>
            <a:pPr eaLnBrk="1" hangingPunct="1">
              <a:spcBef>
                <a:spcPct val="50000"/>
              </a:spcBef>
            </a:pPr>
            <a:endParaRPr lang="en-US" altLang="zh-CN" sz="1200" dirty="0"/>
          </a:p>
        </p:txBody>
      </p:sp>
      <p:sp>
        <p:nvSpPr>
          <p:cNvPr id="14343" name="TextBox 6"/>
          <p:cNvSpPr txBox="1">
            <a:spLocks noChangeArrowheads="1"/>
          </p:cNvSpPr>
          <p:nvPr/>
        </p:nvSpPr>
        <p:spPr bwMode="auto">
          <a:xfrm>
            <a:off x="4572000" y="6026156"/>
            <a:ext cx="3857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远端接地</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试验布置图示例</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电压法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远端接地</a:t>
            </a:r>
            <a:endParaRPr lang="zh-CN" altLang="en-US" sz="2000" kern="0" dirty="0">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F95FCFF-C1BE-407B-93EC-CB3296C0F3AF}" type="slidenum">
              <a:rPr lang="en-US" altLang="zh-CN"/>
              <a:pPr eaLnBrk="1" hangingPunct="1"/>
              <a:t>19</a:t>
            </a:fld>
            <a:endParaRPr lang="en-US" altLang="zh-CN"/>
          </a:p>
        </p:txBody>
      </p:sp>
      <p:pic>
        <p:nvPicPr>
          <p:cNvPr id="15365"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5" y="1285875"/>
            <a:ext cx="47085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 Box 5"/>
          <p:cNvSpPr txBox="1">
            <a:spLocks noChangeArrowheads="1"/>
          </p:cNvSpPr>
          <p:nvPr/>
        </p:nvSpPr>
        <p:spPr bwMode="auto">
          <a:xfrm>
            <a:off x="428625" y="2214563"/>
            <a:ext cx="33909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zh-CN" altLang="en-US" sz="1200" dirty="0"/>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电源（可能布置在接地平板上）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人工网络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3——EUT</a:t>
            </a:r>
            <a:r>
              <a:rPr lang="zh-CN" altLang="en-US" sz="1200" dirty="0">
                <a:latin typeface="黑体" panose="02010609060101010101" pitchFamily="49" charset="-122"/>
                <a:ea typeface="黑体" panose="02010609060101010101" pitchFamily="49" charset="-122"/>
              </a:rPr>
              <a:t>（如果试验计划要求则应将壳体接地）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模拟负载（如果试验计划要求则应将金属外壳接地）</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接地平板</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电源线 </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低相关介电常数支撑物（</a:t>
            </a:r>
            <a:r>
              <a:rPr lang="en-US" altLang="zh-CN" sz="1200" dirty="0">
                <a:latin typeface="黑体" panose="02010609060101010101" pitchFamily="49" charset="-122"/>
                <a:ea typeface="黑体" panose="02010609060101010101" pitchFamily="49" charset="-122"/>
              </a:rPr>
              <a:t>εr≤1.4</a:t>
            </a:r>
            <a:r>
              <a:rPr lang="zh-CN" altLang="en-US" sz="1200" dirty="0">
                <a:latin typeface="黑体" panose="02010609060101010101" pitchFamily="49" charset="-122"/>
                <a:ea typeface="黑体" panose="02010609060101010101" pitchFamily="49" charset="-122"/>
              </a:rPr>
              <a:t>）</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优质同轴电缆（</a:t>
            </a:r>
            <a:r>
              <a:rPr lang="en-US" altLang="zh-CN" sz="1200" dirty="0">
                <a:latin typeface="黑体" panose="02010609060101010101" pitchFamily="49" charset="-122"/>
                <a:ea typeface="黑体" panose="02010609060101010101" pitchFamily="49" charset="-122"/>
              </a:rPr>
              <a:t>50Ω</a:t>
            </a:r>
            <a:r>
              <a:rPr lang="zh-CN" altLang="en-US" sz="1200" dirty="0">
                <a:latin typeface="黑体" panose="02010609060101010101" pitchFamily="49" charset="-122"/>
                <a:ea typeface="黑体" panose="02010609060101010101" pitchFamily="49" charset="-122"/>
              </a:rPr>
              <a:t>），例如双层屏蔽</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测量设备</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屏蔽室</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11——50Ω</a:t>
            </a:r>
            <a:r>
              <a:rPr lang="zh-CN" altLang="en-US" sz="1200" dirty="0">
                <a:latin typeface="黑体" panose="02010609060101010101" pitchFamily="49" charset="-122"/>
                <a:ea typeface="黑体" panose="02010609060101010101" pitchFamily="49" charset="-122"/>
              </a:rPr>
              <a:t>负载</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壁板连接器</a:t>
            </a: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zh-CN" altLang="en-US"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sz="1600" dirty="0">
                <a:solidFill>
                  <a:srgbClr val="FF0000"/>
                </a:solidFill>
                <a:latin typeface="黑体" panose="02010609060101010101" pitchFamily="49" charset="-122"/>
                <a:ea typeface="黑体" panose="02010609060101010101" pitchFamily="49" charset="-122"/>
              </a:rPr>
              <a:t>注：如果试验计划需要，</a:t>
            </a:r>
            <a:r>
              <a:rPr lang="en-US" altLang="zh-CN" sz="1600" dirty="0">
                <a:solidFill>
                  <a:srgbClr val="FF0000"/>
                </a:solidFill>
                <a:latin typeface="黑体" panose="02010609060101010101" pitchFamily="49" charset="-122"/>
                <a:ea typeface="黑体" panose="02010609060101010101" pitchFamily="49" charset="-122"/>
              </a:rPr>
              <a:t>EUT</a:t>
            </a:r>
            <a:r>
              <a:rPr lang="zh-CN" altLang="en-US" sz="1600" dirty="0">
                <a:solidFill>
                  <a:srgbClr val="FF0000"/>
                </a:solidFill>
                <a:latin typeface="黑体" panose="02010609060101010101" pitchFamily="49" charset="-122"/>
                <a:ea typeface="黑体" panose="02010609060101010101" pitchFamily="49" charset="-122"/>
              </a:rPr>
              <a:t>的接地线长度不应超过</a:t>
            </a:r>
            <a:r>
              <a:rPr lang="en-US" altLang="zh-CN" sz="1600" dirty="0">
                <a:solidFill>
                  <a:srgbClr val="FF0000"/>
                </a:solidFill>
                <a:latin typeface="黑体" panose="02010609060101010101" pitchFamily="49" charset="-122"/>
                <a:ea typeface="黑体" panose="02010609060101010101" pitchFamily="49" charset="-122"/>
              </a:rPr>
              <a:t>150mm </a:t>
            </a:r>
            <a:r>
              <a:rPr lang="zh-CN" altLang="en-US" sz="1600" dirty="0">
                <a:solidFill>
                  <a:srgbClr val="FF0000"/>
                </a:solidFill>
              </a:rPr>
              <a:t>。</a:t>
            </a:r>
          </a:p>
          <a:p>
            <a:pPr eaLnBrk="1" hangingPunct="1">
              <a:spcBef>
                <a:spcPct val="50000"/>
              </a:spcBef>
            </a:pPr>
            <a:endParaRPr lang="en-US" altLang="zh-CN" sz="1200" dirty="0"/>
          </a:p>
        </p:txBody>
      </p:sp>
      <p:sp>
        <p:nvSpPr>
          <p:cNvPr id="15367" name="TextBox 6"/>
          <p:cNvSpPr txBox="1">
            <a:spLocks noChangeArrowheads="1"/>
          </p:cNvSpPr>
          <p:nvPr/>
        </p:nvSpPr>
        <p:spPr bwMode="auto">
          <a:xfrm>
            <a:off x="4572000" y="5715000"/>
            <a:ext cx="3857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黑体" panose="02010609060101010101" pitchFamily="49" charset="-122"/>
                <a:ea typeface="黑体" panose="02010609060101010101" pitchFamily="49" charset="-122"/>
              </a:rPr>
              <a:t>远端接地</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试验布置图示例</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电压法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近端接地</a:t>
            </a:r>
            <a:endParaRPr lang="zh-CN" altLang="en-US" sz="2000" kern="0" dirty="0">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C8A0FBF-9FDC-4BA0-A914-964875671A01}" type="slidenum">
              <a:rPr lang="en-US" altLang="zh-CN"/>
              <a:pPr eaLnBrk="1" hangingPunct="1"/>
              <a:t>2</a:t>
            </a:fld>
            <a:endParaRPr lang="en-US" altLang="zh-CN"/>
          </a:p>
        </p:txBody>
      </p:sp>
      <p:sp>
        <p:nvSpPr>
          <p:cNvPr id="3075" name="TextBox 2"/>
          <p:cNvSpPr txBox="1">
            <a:spLocks noChangeArrowheads="1"/>
          </p:cNvSpPr>
          <p:nvPr/>
        </p:nvSpPr>
        <p:spPr bwMode="auto">
          <a:xfrm>
            <a:off x="0" y="195149"/>
            <a:ext cx="9144000"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eaLnBrk="0" hangingPunct="0">
              <a:buFontTx/>
              <a:buNone/>
              <a:defRPr sz="4500">
                <a:latin typeface="黑体" panose="02010609060101010101" pitchFamily="49" charset="-122"/>
                <a:ea typeface="黑体" panose="02010609060101010101" pitchFamily="49" charset="-122"/>
              </a:defRPr>
            </a:lvl1pPr>
            <a:lvl2pPr marL="742950" indent="-285750" eaLnBrk="0" hangingPunct="0">
              <a:spcBef>
                <a:spcPct val="20000"/>
              </a:spcBef>
              <a:buFont typeface="Arial" panose="020B0604020202020204" pitchFamily="34" charset="0"/>
              <a:buChar char="–"/>
              <a:defRPr sz="2800"/>
            </a:lvl2pPr>
            <a:lvl3pPr marL="1143000" indent="-228600" eaLnBrk="0" hangingPunct="0">
              <a:spcBef>
                <a:spcPct val="20000"/>
              </a:spcBef>
              <a:buFont typeface="Arial" panose="020B0604020202020204" pitchFamily="34" charset="0"/>
              <a:buChar char="•"/>
              <a:defRPr sz="2400"/>
            </a:lvl3pPr>
            <a:lvl4pPr marL="1600200" indent="-228600" eaLnBrk="0" hangingPunct="0">
              <a:spcBef>
                <a:spcPct val="20000"/>
              </a:spcBef>
              <a:buFont typeface="Arial" panose="020B0604020202020204" pitchFamily="34" charset="0"/>
              <a:buChar char="–"/>
              <a:defRPr sz="2000"/>
            </a:lvl4pPr>
            <a:lvl5pPr marL="2057400" indent="-228600" eaLnBrk="0" hangingPunct="0">
              <a:spcBef>
                <a:spcPct val="20000"/>
              </a:spcBef>
              <a:buFont typeface="Arial" panose="020B0604020202020204" pitchFamily="34" charset="0"/>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培训提纲</a:t>
            </a:r>
          </a:p>
        </p:txBody>
      </p:sp>
      <p:grpSp>
        <p:nvGrpSpPr>
          <p:cNvPr id="5" name="组合 71"/>
          <p:cNvGrpSpPr>
            <a:grpSpLocks/>
          </p:cNvGrpSpPr>
          <p:nvPr/>
        </p:nvGrpSpPr>
        <p:grpSpPr bwMode="auto">
          <a:xfrm>
            <a:off x="1903413" y="3601318"/>
            <a:ext cx="5329237" cy="542925"/>
            <a:chOff x="0" y="0"/>
            <a:chExt cx="5946134" cy="544513"/>
          </a:xfrm>
        </p:grpSpPr>
        <p:grpSp>
          <p:nvGrpSpPr>
            <p:cNvPr id="6" name="Group 55"/>
            <p:cNvGrpSpPr>
              <a:grpSpLocks/>
            </p:cNvGrpSpPr>
            <p:nvPr/>
          </p:nvGrpSpPr>
          <p:grpSpPr bwMode="auto">
            <a:xfrm>
              <a:off x="0" y="0"/>
              <a:ext cx="733425" cy="544513"/>
              <a:chOff x="0" y="0"/>
              <a:chExt cx="1549" cy="1351"/>
            </a:xfrm>
          </p:grpSpPr>
          <p:sp>
            <p:nvSpPr>
              <p:cNvPr id="10"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11"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12"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grpSp>
        <p:sp>
          <p:nvSpPr>
            <p:cNvPr id="7" name="Text Box 60"/>
            <p:cNvSpPr>
              <a:spLocks noChangeArrowheads="1"/>
            </p:cNvSpPr>
            <p:nvPr/>
          </p:nvSpPr>
          <p:spPr bwMode="auto">
            <a:xfrm>
              <a:off x="792162" y="0"/>
              <a:ext cx="4070350" cy="461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solidFill>
                    <a:schemeClr val="accent2"/>
                  </a:solidFill>
                  <a:latin typeface="黑体" panose="02010609060101010101" pitchFamily="49" charset="-122"/>
                  <a:ea typeface="黑体" panose="02010609060101010101" pitchFamily="49" charset="-122"/>
                  <a:sym typeface="黑体" panose="02010609060101010101" pitchFamily="49" charset="-122"/>
                </a:rPr>
                <a:t> </a:t>
              </a:r>
              <a:endParaRPr lang="zh-CN" altLang="en-US" sz="2400">
                <a:solidFill>
                  <a:schemeClr val="accent2"/>
                </a:solidFill>
                <a:latin typeface="黑体" panose="02010609060101010101" pitchFamily="49" charset="-122"/>
                <a:ea typeface="黑体" panose="02010609060101010101" pitchFamily="49" charset="-122"/>
                <a:sym typeface="黑体" panose="02010609060101010101" pitchFamily="49" charset="-122"/>
              </a:endParaRPr>
            </a:p>
          </p:txBody>
        </p:sp>
        <p:sp>
          <p:nvSpPr>
            <p:cNvPr id="8" name="Text Box 61"/>
            <p:cNvSpPr>
              <a:spLocks noChangeArrowheads="1"/>
            </p:cNvSpPr>
            <p:nvPr/>
          </p:nvSpPr>
          <p:spPr bwMode="auto">
            <a:xfrm>
              <a:off x="182562" y="24289"/>
              <a:ext cx="354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方正大黑简体" pitchFamily="2" charset="-122"/>
                  <a:ea typeface="方正大黑简体" pitchFamily="2" charset="-122"/>
                  <a:sym typeface="方正大黑简体" pitchFamily="2" charset="-122"/>
                </a:rPr>
                <a:t>3</a:t>
              </a:r>
              <a:endParaRPr lang="zh-CN" altLang="en-US" sz="1800"/>
            </a:p>
          </p:txBody>
        </p:sp>
        <p:sp>
          <p:nvSpPr>
            <p:cNvPr id="9" name="Line 59"/>
            <p:cNvSpPr>
              <a:spLocks noChangeShapeType="1"/>
            </p:cNvSpPr>
            <p:nvPr/>
          </p:nvSpPr>
          <p:spPr bwMode="auto">
            <a:xfrm flipV="1">
              <a:off x="574637" y="497736"/>
              <a:ext cx="5371497" cy="7085"/>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3" name="组合 65"/>
          <p:cNvGrpSpPr>
            <a:grpSpLocks/>
          </p:cNvGrpSpPr>
          <p:nvPr/>
        </p:nvGrpSpPr>
        <p:grpSpPr bwMode="auto">
          <a:xfrm>
            <a:off x="1909763" y="4651350"/>
            <a:ext cx="5322887" cy="577850"/>
            <a:chOff x="0" y="0"/>
            <a:chExt cx="5963572" cy="579437"/>
          </a:xfrm>
        </p:grpSpPr>
        <p:sp>
          <p:nvSpPr>
            <p:cNvPr id="14" name="Rectangle 33"/>
            <p:cNvSpPr>
              <a:spLocks noChangeArrowheads="1"/>
            </p:cNvSpPr>
            <p:nvPr/>
          </p:nvSpPr>
          <p:spPr bwMode="auto">
            <a:xfrm>
              <a:off x="930275" y="0"/>
              <a:ext cx="184731" cy="461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a:solidFill>
                  <a:schemeClr val="accent2"/>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15" name="Group 55"/>
            <p:cNvGrpSpPr>
              <a:grpSpLocks/>
            </p:cNvGrpSpPr>
            <p:nvPr/>
          </p:nvGrpSpPr>
          <p:grpSpPr bwMode="auto">
            <a:xfrm>
              <a:off x="0" y="34925"/>
              <a:ext cx="733425" cy="544512"/>
              <a:chOff x="0" y="0"/>
              <a:chExt cx="1549" cy="1351"/>
            </a:xfrm>
          </p:grpSpPr>
          <p:sp>
            <p:nvSpPr>
              <p:cNvPr id="19"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20"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21"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grpSp>
        <p:sp>
          <p:nvSpPr>
            <p:cNvPr id="16" name="Line 75"/>
            <p:cNvSpPr>
              <a:spLocks noChangeShapeType="1"/>
            </p:cNvSpPr>
            <p:nvPr/>
          </p:nvSpPr>
          <p:spPr bwMode="auto">
            <a:xfrm>
              <a:off x="588962" y="533707"/>
              <a:ext cx="5374610" cy="4619"/>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Text Box 76"/>
            <p:cNvSpPr>
              <a:spLocks noChangeArrowheads="1"/>
            </p:cNvSpPr>
            <p:nvPr/>
          </p:nvSpPr>
          <p:spPr bwMode="auto">
            <a:xfrm>
              <a:off x="1319212" y="11112"/>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2400" b="1">
                <a:solidFill>
                  <a:schemeClr val="bg1"/>
                </a:solidFill>
                <a:latin typeface="方正大黑简体" pitchFamily="2" charset="-122"/>
                <a:ea typeface="方正大黑简体" pitchFamily="2" charset="-122"/>
                <a:sym typeface="方正大黑简体" pitchFamily="2" charset="-122"/>
              </a:endParaRPr>
            </a:p>
          </p:txBody>
        </p:sp>
        <p:sp>
          <p:nvSpPr>
            <p:cNvPr id="18" name="Text Box 77"/>
            <p:cNvSpPr>
              <a:spLocks noChangeArrowheads="1"/>
            </p:cNvSpPr>
            <p:nvPr/>
          </p:nvSpPr>
          <p:spPr bwMode="auto">
            <a:xfrm>
              <a:off x="174889" y="75252"/>
              <a:ext cx="37571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方正大黑简体" pitchFamily="2" charset="-122"/>
                  <a:ea typeface="方正大黑简体" pitchFamily="2" charset="-122"/>
                  <a:sym typeface="方正大黑简体" pitchFamily="2" charset="-122"/>
                </a:rPr>
                <a:t>4</a:t>
              </a:r>
              <a:endParaRPr lang="zh-CN" altLang="en-US" sz="1800"/>
            </a:p>
          </p:txBody>
        </p:sp>
      </p:grpSp>
      <p:grpSp>
        <p:nvGrpSpPr>
          <p:cNvPr id="22" name="Group 55"/>
          <p:cNvGrpSpPr>
            <a:grpSpLocks/>
          </p:cNvGrpSpPr>
          <p:nvPr/>
        </p:nvGrpSpPr>
        <p:grpSpPr bwMode="auto">
          <a:xfrm>
            <a:off x="1903413" y="1412875"/>
            <a:ext cx="655637" cy="544513"/>
            <a:chOff x="0" y="0"/>
            <a:chExt cx="1549" cy="1351"/>
          </a:xfrm>
        </p:grpSpPr>
        <p:sp>
          <p:nvSpPr>
            <p:cNvPr id="23"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24"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25"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grpSp>
      <p:sp>
        <p:nvSpPr>
          <p:cNvPr id="26" name="Line 59"/>
          <p:cNvSpPr>
            <a:spLocks noChangeShapeType="1"/>
          </p:cNvSpPr>
          <p:nvPr/>
        </p:nvSpPr>
        <p:spPr bwMode="auto">
          <a:xfrm>
            <a:off x="2427288" y="1938338"/>
            <a:ext cx="4805362"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Text Box 60"/>
          <p:cNvSpPr>
            <a:spLocks noChangeArrowheads="1"/>
          </p:cNvSpPr>
          <p:nvPr/>
        </p:nvSpPr>
        <p:spPr bwMode="auto">
          <a:xfrm>
            <a:off x="2616200" y="1339850"/>
            <a:ext cx="37306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dirty="0">
                <a:solidFill>
                  <a:schemeClr val="accent2"/>
                </a:solidFill>
                <a:latin typeface="黑体" panose="02010609060101010101" pitchFamily="49" charset="-122"/>
                <a:ea typeface="黑体" panose="02010609060101010101" pitchFamily="49" charset="-122"/>
                <a:sym typeface="黑体" panose="02010609060101010101" pitchFamily="49" charset="-122"/>
              </a:rPr>
              <a:t> </a:t>
            </a:r>
            <a:r>
              <a:rPr lang="zh-CN" altLang="en-US" dirty="0">
                <a:solidFill>
                  <a:schemeClr val="accent2"/>
                </a:solidFill>
                <a:latin typeface="黑体" panose="02010609060101010101" pitchFamily="49" charset="-122"/>
                <a:ea typeface="黑体" panose="02010609060101010101" pitchFamily="49" charset="-122"/>
                <a:sym typeface="黑体" panose="02010609060101010101" pitchFamily="49" charset="-122"/>
              </a:rPr>
              <a:t>适用范围</a:t>
            </a:r>
          </a:p>
        </p:txBody>
      </p:sp>
      <p:sp>
        <p:nvSpPr>
          <p:cNvPr id="28" name="Text Box 61"/>
          <p:cNvSpPr>
            <a:spLocks noChangeArrowheads="1"/>
          </p:cNvSpPr>
          <p:nvPr/>
        </p:nvSpPr>
        <p:spPr bwMode="auto">
          <a:xfrm>
            <a:off x="2062163" y="1450975"/>
            <a:ext cx="317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方正大黑简体" pitchFamily="2" charset="-122"/>
                <a:ea typeface="方正大黑简体" pitchFamily="2" charset="-122"/>
                <a:sym typeface="方正大黑简体" pitchFamily="2" charset="-122"/>
              </a:rPr>
              <a:t>1</a:t>
            </a:r>
            <a:endParaRPr lang="zh-CN" altLang="en-US" sz="1800"/>
          </a:p>
        </p:txBody>
      </p:sp>
      <p:sp>
        <p:nvSpPr>
          <p:cNvPr id="29" name="Line 51"/>
          <p:cNvSpPr>
            <a:spLocks noChangeShapeType="1"/>
          </p:cNvSpPr>
          <p:nvPr/>
        </p:nvSpPr>
        <p:spPr bwMode="auto">
          <a:xfrm>
            <a:off x="2447925" y="3046586"/>
            <a:ext cx="4784725"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Text Box 52"/>
          <p:cNvSpPr>
            <a:spLocks noChangeArrowheads="1"/>
          </p:cNvSpPr>
          <p:nvPr/>
        </p:nvSpPr>
        <p:spPr bwMode="auto">
          <a:xfrm>
            <a:off x="2593975" y="2433811"/>
            <a:ext cx="3846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solidFill>
                  <a:schemeClr val="accent2"/>
                </a:solidFill>
                <a:latin typeface="黑体" panose="02010609060101010101" pitchFamily="49" charset="-122"/>
                <a:ea typeface="黑体" panose="02010609060101010101" pitchFamily="49" charset="-122"/>
                <a:sym typeface="黑体" panose="02010609060101010101" pitchFamily="49" charset="-122"/>
              </a:rPr>
              <a:t> 标准主要变化</a:t>
            </a:r>
          </a:p>
        </p:txBody>
      </p:sp>
      <p:sp>
        <p:nvSpPr>
          <p:cNvPr id="31" name="Text Box 53"/>
          <p:cNvSpPr>
            <a:spLocks noChangeArrowheads="1"/>
          </p:cNvSpPr>
          <p:nvPr/>
        </p:nvSpPr>
        <p:spPr bwMode="auto">
          <a:xfrm>
            <a:off x="2058988" y="2544936"/>
            <a:ext cx="3159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方正大黑简体" pitchFamily="2" charset="-122"/>
                <a:ea typeface="方正大黑简体" pitchFamily="2" charset="-122"/>
                <a:sym typeface="方正大黑简体" pitchFamily="2" charset="-122"/>
              </a:rPr>
              <a:t>2</a:t>
            </a:r>
            <a:endParaRPr lang="zh-CN" altLang="en-US" sz="1800"/>
          </a:p>
        </p:txBody>
      </p:sp>
      <p:sp>
        <p:nvSpPr>
          <p:cNvPr id="32" name="矩形 56"/>
          <p:cNvSpPr>
            <a:spLocks noChangeArrowheads="1"/>
          </p:cNvSpPr>
          <p:nvPr/>
        </p:nvSpPr>
        <p:spPr bwMode="auto">
          <a:xfrm>
            <a:off x="2833688" y="3512418"/>
            <a:ext cx="3606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dirty="0">
                <a:solidFill>
                  <a:schemeClr val="accent2"/>
                </a:solidFill>
                <a:latin typeface="黑体" panose="02010609060101010101" pitchFamily="49" charset="-122"/>
                <a:ea typeface="黑体" panose="02010609060101010101" pitchFamily="49" charset="-122"/>
                <a:sym typeface="黑体" panose="02010609060101010101" pitchFamily="49" charset="-122"/>
              </a:rPr>
              <a:t>试验要求</a:t>
            </a:r>
          </a:p>
        </p:txBody>
      </p:sp>
      <p:sp>
        <p:nvSpPr>
          <p:cNvPr id="33" name="矩形 59"/>
          <p:cNvSpPr>
            <a:spLocks noChangeArrowheads="1"/>
          </p:cNvSpPr>
          <p:nvPr/>
        </p:nvSpPr>
        <p:spPr bwMode="auto">
          <a:xfrm>
            <a:off x="2836863" y="4594200"/>
            <a:ext cx="35099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chemeClr val="accent2"/>
                </a:solidFill>
                <a:latin typeface="黑体" panose="02010609060101010101" pitchFamily="49" charset="-122"/>
                <a:ea typeface="黑体" panose="02010609060101010101" pitchFamily="49" charset="-122"/>
                <a:sym typeface="黑体" panose="02010609060101010101" pitchFamily="49" charset="-122"/>
              </a:rPr>
              <a:t>测试项目</a:t>
            </a:r>
            <a:endParaRPr lang="zh-CN" altLang="en-US" dirty="0">
              <a:latin typeface="Calibri" panose="020F0502020204030204" pitchFamily="34" charset="0"/>
            </a:endParaRPr>
          </a:p>
        </p:txBody>
      </p:sp>
      <p:grpSp>
        <p:nvGrpSpPr>
          <p:cNvPr id="34" name="Group 55"/>
          <p:cNvGrpSpPr>
            <a:grpSpLocks/>
          </p:cNvGrpSpPr>
          <p:nvPr/>
        </p:nvGrpSpPr>
        <p:grpSpPr bwMode="auto">
          <a:xfrm>
            <a:off x="1889125" y="2503661"/>
            <a:ext cx="657225" cy="544513"/>
            <a:chOff x="0" y="0"/>
            <a:chExt cx="1549" cy="1351"/>
          </a:xfrm>
        </p:grpSpPr>
        <p:sp>
          <p:nvSpPr>
            <p:cNvPr id="35"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36"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sp>
          <p:nvSpPr>
            <p:cNvPr id="37"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aseline="-25000">
                <a:latin typeface="Calibri" panose="020F0502020204030204" pitchFamily="34" charset="0"/>
              </a:endParaRPr>
            </a:p>
          </p:txBody>
        </p:sp>
      </p:grpSp>
      <p:sp>
        <p:nvSpPr>
          <p:cNvPr id="38" name="Text Box 61"/>
          <p:cNvSpPr>
            <a:spLocks noChangeArrowheads="1"/>
          </p:cNvSpPr>
          <p:nvPr/>
        </p:nvSpPr>
        <p:spPr bwMode="auto">
          <a:xfrm>
            <a:off x="2051050" y="2540174"/>
            <a:ext cx="33972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方正大黑简体" pitchFamily="2" charset="-122"/>
                <a:ea typeface="方正大黑简体" pitchFamily="2" charset="-122"/>
                <a:sym typeface="方正大黑简体" pitchFamily="2" charset="-122"/>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C2E25F8-8A32-4059-80E1-FF33BB942501}" type="slidenum">
              <a:rPr lang="en-US" altLang="zh-CN"/>
              <a:pPr eaLnBrk="1" hangingPunct="1"/>
              <a:t>20</a:t>
            </a:fld>
            <a:endParaRPr lang="en-US" altLang="zh-CN"/>
          </a:p>
        </p:txBody>
      </p:sp>
      <p:pic>
        <p:nvPicPr>
          <p:cNvPr id="46083" name="Picture 3"/>
          <p:cNvPicPr>
            <a:picLocks noChangeAspect="1" noChangeArrowheads="1"/>
          </p:cNvPicPr>
          <p:nvPr/>
        </p:nvPicPr>
        <p:blipFill>
          <a:blip r:embed="rId2"/>
          <a:srcRect/>
          <a:stretch>
            <a:fillRect/>
          </a:stretch>
        </p:blipFill>
        <p:spPr bwMode="auto">
          <a:xfrm>
            <a:off x="4683301" y="2665840"/>
            <a:ext cx="4254323" cy="3139424"/>
          </a:xfrm>
          <a:prstGeom prst="rect">
            <a:avLst/>
          </a:prstGeom>
          <a:noFill/>
          <a:ln w="9525">
            <a:noFill/>
            <a:miter lim="800000"/>
            <a:headEnd/>
            <a:tailEnd/>
          </a:ln>
          <a:effectLst>
            <a:prstShdw prst="shdw17" dist="17961" dir="2700000">
              <a:schemeClr val="accent1">
                <a:gamma/>
                <a:shade val="60000"/>
                <a:invGamma/>
                <a:alpha val="50000"/>
              </a:schemeClr>
            </a:prstShdw>
          </a:effectLst>
        </p:spPr>
      </p:pic>
      <p:pic>
        <p:nvPicPr>
          <p:cNvPr id="46084" name="Picture 4"/>
          <p:cNvPicPr>
            <a:picLocks noChangeAspect="1" noChangeArrowheads="1"/>
          </p:cNvPicPr>
          <p:nvPr/>
        </p:nvPicPr>
        <p:blipFill>
          <a:blip r:embed="rId3"/>
          <a:srcRect/>
          <a:stretch>
            <a:fillRect/>
          </a:stretch>
        </p:blipFill>
        <p:spPr bwMode="auto">
          <a:xfrm>
            <a:off x="301164" y="2692207"/>
            <a:ext cx="4243023" cy="3113057"/>
          </a:xfrm>
          <a:prstGeom prst="rect">
            <a:avLst/>
          </a:prstGeom>
          <a:noFill/>
          <a:ln w="9525">
            <a:noFill/>
            <a:miter lim="800000"/>
            <a:headEnd/>
            <a:tailEnd/>
          </a:ln>
          <a:effectLst>
            <a:prstShdw prst="shdw17" dist="17961" dir="2700000">
              <a:schemeClr val="accent1">
                <a:gamma/>
                <a:shade val="60000"/>
                <a:invGamma/>
                <a:alpha val="50000"/>
              </a:schemeClr>
            </a:prstShdw>
          </a:effectLst>
        </p:spPr>
      </p:pic>
      <p:sp>
        <p:nvSpPr>
          <p:cNvPr id="16391" name="TextBox 7"/>
          <p:cNvSpPr txBox="1">
            <a:spLocks noChangeArrowheads="1"/>
          </p:cNvSpPr>
          <p:nvPr/>
        </p:nvSpPr>
        <p:spPr bwMode="auto">
          <a:xfrm>
            <a:off x="1758628" y="5890893"/>
            <a:ext cx="171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t>远端接地</a:t>
            </a:r>
          </a:p>
        </p:txBody>
      </p:sp>
      <p:sp>
        <p:nvSpPr>
          <p:cNvPr id="16392" name="TextBox 8"/>
          <p:cNvSpPr txBox="1">
            <a:spLocks noChangeArrowheads="1"/>
          </p:cNvSpPr>
          <p:nvPr/>
        </p:nvSpPr>
        <p:spPr bwMode="auto">
          <a:xfrm>
            <a:off x="5775325" y="5890892"/>
            <a:ext cx="171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t>近端接地</a:t>
            </a:r>
          </a:p>
        </p:txBody>
      </p:sp>
      <p:sp>
        <p:nvSpPr>
          <p:cNvPr id="16395" name="Text Box 11"/>
          <p:cNvSpPr txBox="1">
            <a:spLocks noChangeArrowheads="1"/>
          </p:cNvSpPr>
          <p:nvPr/>
        </p:nvSpPr>
        <p:spPr bwMode="auto">
          <a:xfrm>
            <a:off x="1225550" y="2148030"/>
            <a:ext cx="6264275" cy="36671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buFont typeface="Wingdings" pitchFamily="2" charset="2"/>
              <a:buChar char="Ø"/>
              <a:defRPr/>
            </a:pPr>
            <a:r>
              <a:rPr lang="zh-CN" altLang="en-US" dirty="0">
                <a:ea typeface="黑体" pitchFamily="49" charset="-122"/>
              </a:rPr>
              <a:t>对雨刮电机电源线上的传导骚扰进行测试</a:t>
            </a:r>
          </a:p>
        </p:txBody>
      </p:sp>
      <p:sp>
        <p:nvSpPr>
          <p:cNvPr id="10"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电压法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测试案例</a:t>
            </a:r>
            <a:endParaRPr lang="zh-CN" altLang="en-US" sz="2000" kern="0" dirty="0">
              <a:ea typeface="黑体" panose="02010609060101010101" pitchFamily="49" charset="-122"/>
            </a:endParaRPr>
          </a:p>
        </p:txBody>
      </p:sp>
      <p:sp>
        <p:nvSpPr>
          <p:cNvPr id="11"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C8FF7B-3F4F-4AA1-B462-0278419509B0}" type="slidenum">
              <a:rPr lang="en-US" altLang="zh-CN"/>
              <a:pPr eaLnBrk="1" hangingPunct="1"/>
              <a:t>21</a:t>
            </a:fld>
            <a:endParaRPr lang="en-US" altLang="zh-CN"/>
          </a:p>
        </p:txBody>
      </p:sp>
      <p:pic>
        <p:nvPicPr>
          <p:cNvPr id="17413" name="图片 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 y="2205038"/>
            <a:ext cx="4405313" cy="372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189" y="2203862"/>
            <a:ext cx="4408488" cy="373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7"/>
          <p:cNvSpPr txBox="1">
            <a:spLocks noChangeArrowheads="1"/>
          </p:cNvSpPr>
          <p:nvPr/>
        </p:nvSpPr>
        <p:spPr bwMode="auto">
          <a:xfrm>
            <a:off x="1579002" y="5876801"/>
            <a:ext cx="171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远端接地</a:t>
            </a:r>
          </a:p>
        </p:txBody>
      </p:sp>
      <p:sp>
        <p:nvSpPr>
          <p:cNvPr id="17416" name="TextBox 8"/>
          <p:cNvSpPr txBox="1">
            <a:spLocks noChangeArrowheads="1"/>
          </p:cNvSpPr>
          <p:nvPr/>
        </p:nvSpPr>
        <p:spPr bwMode="auto">
          <a:xfrm>
            <a:off x="6258952" y="5803776"/>
            <a:ext cx="1714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近端接地</a:t>
            </a:r>
          </a:p>
        </p:txBody>
      </p:sp>
      <p:sp>
        <p:nvSpPr>
          <p:cNvPr id="9"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电压法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测试结果</a:t>
            </a:r>
            <a:endParaRPr lang="zh-CN" altLang="en-US" sz="2000" kern="0" dirty="0">
              <a:ea typeface="黑体" panose="02010609060101010101" pitchFamily="49" charset="-122"/>
            </a:endParaRPr>
          </a:p>
        </p:txBody>
      </p:sp>
      <p:sp>
        <p:nvSpPr>
          <p:cNvPr id="10"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89470C-5621-496D-AD45-D440492FEAC1}" type="slidenum">
              <a:rPr lang="en-US" altLang="zh-CN"/>
              <a:pPr eaLnBrk="1" hangingPunct="1"/>
              <a:t>22</a:t>
            </a:fld>
            <a:endParaRPr lang="en-US" altLang="zh-CN"/>
          </a:p>
        </p:txBody>
      </p:sp>
      <p:pic>
        <p:nvPicPr>
          <p:cNvPr id="18436" name="Picture 4" descr="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143" y="1196975"/>
            <a:ext cx="4258297" cy="487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500063" y="2143125"/>
            <a:ext cx="4214812" cy="349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latin typeface="黑体" panose="02010609060101010101" pitchFamily="49" charset="-122"/>
                <a:ea typeface="黑体" panose="02010609060101010101" pitchFamily="49" charset="-122"/>
              </a:rPr>
              <a:t>1</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电源</a:t>
            </a:r>
          </a:p>
          <a:p>
            <a:pPr eaLnBrk="1" hangingPunct="1"/>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人工网络</a:t>
            </a:r>
          </a:p>
          <a:p>
            <a:pPr eaLnBrk="1" hangingPunct="1"/>
            <a:r>
              <a:rPr lang="en-US" altLang="zh-CN" sz="1200" dirty="0">
                <a:latin typeface="黑体" panose="02010609060101010101" pitchFamily="49" charset="-122"/>
                <a:ea typeface="黑体" panose="02010609060101010101" pitchFamily="49" charset="-122"/>
              </a:rPr>
              <a:t>3——EUT</a:t>
            </a:r>
            <a:r>
              <a:rPr lang="zh-CN" altLang="en-US" sz="1200" dirty="0">
                <a:latin typeface="黑体" panose="02010609060101010101" pitchFamily="49" charset="-122"/>
                <a:ea typeface="黑体" panose="02010609060101010101" pitchFamily="49" charset="-122"/>
              </a:rPr>
              <a:t>（接地，如果在试验计划中明确）</a:t>
            </a:r>
          </a:p>
          <a:p>
            <a:pPr eaLnBrk="1" hangingPunct="1"/>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负载模拟器（根据</a:t>
            </a:r>
            <a:r>
              <a:rPr lang="en-US" altLang="zh-CN" sz="1200" dirty="0">
                <a:latin typeface="黑体" panose="02010609060101010101" pitchFamily="49" charset="-122"/>
                <a:ea typeface="黑体" panose="02010609060101010101" pitchFamily="49" charset="-122"/>
              </a:rPr>
              <a:t>ISO11452-4</a:t>
            </a:r>
            <a:r>
              <a:rPr lang="zh-CN" altLang="en-US" sz="1200" dirty="0">
                <a:latin typeface="黑体" panose="02010609060101010101" pitchFamily="49" charset="-122"/>
                <a:ea typeface="黑体" panose="02010609060101010101" pitchFamily="49" charset="-122"/>
              </a:rPr>
              <a:t>来布置和接地）</a:t>
            </a:r>
          </a:p>
          <a:p>
            <a:pPr eaLnBrk="1" hangingPunct="1"/>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接地平板</a:t>
            </a:r>
          </a:p>
          <a:p>
            <a:pPr eaLnBrk="1" hangingPunct="1"/>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导线线束</a:t>
            </a:r>
          </a:p>
          <a:p>
            <a:pPr eaLnBrk="1" hangingPunct="1"/>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低相关介电常数支撑物（</a:t>
            </a:r>
            <a:r>
              <a:rPr lang="en-US" altLang="zh-CN" sz="1200" dirty="0">
                <a:latin typeface="黑体" panose="02010609060101010101" pitchFamily="49" charset="-122"/>
                <a:ea typeface="黑体" panose="02010609060101010101" pitchFamily="49" charset="-122"/>
              </a:rPr>
              <a:t>εr≤1.4</a:t>
            </a:r>
            <a:r>
              <a:rPr lang="zh-CN" altLang="en-US" sz="1200" dirty="0">
                <a:latin typeface="黑体" panose="02010609060101010101" pitchFamily="49" charset="-122"/>
                <a:ea typeface="黑体" panose="02010609060101010101" pitchFamily="49" charset="-122"/>
              </a:rPr>
              <a:t>）</a:t>
            </a:r>
          </a:p>
          <a:p>
            <a:pPr eaLnBrk="1" hangingPunct="1"/>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优质同轴电缆（</a:t>
            </a:r>
            <a:r>
              <a:rPr lang="en-US" altLang="zh-CN" sz="1200" dirty="0">
                <a:latin typeface="黑体" panose="02010609060101010101" pitchFamily="49" charset="-122"/>
                <a:ea typeface="黑体" panose="02010609060101010101" pitchFamily="49" charset="-122"/>
              </a:rPr>
              <a:t>50Ω</a:t>
            </a:r>
            <a:r>
              <a:rPr lang="zh-CN" altLang="en-US" sz="1200" dirty="0">
                <a:latin typeface="黑体" panose="02010609060101010101" pitchFamily="49" charset="-122"/>
                <a:ea typeface="黑体" panose="02010609060101010101" pitchFamily="49" charset="-122"/>
              </a:rPr>
              <a:t>），例如双层屏蔽</a:t>
            </a:r>
          </a:p>
          <a:p>
            <a:pPr eaLnBrk="1" hangingPunct="1"/>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测量仪器</a:t>
            </a:r>
          </a:p>
          <a:p>
            <a:pPr eaLnBrk="1" hangingPunct="1"/>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屏蔽室</a:t>
            </a:r>
          </a:p>
          <a:p>
            <a:pPr eaLnBrk="1" hangingPunct="1"/>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壁板连接器</a:t>
            </a:r>
          </a:p>
          <a:p>
            <a:pPr eaLnBrk="1" hangingPunct="1"/>
            <a:r>
              <a:rPr lang="en-US" altLang="zh-CN" sz="1200" dirty="0">
                <a:latin typeface="黑体" panose="02010609060101010101" pitchFamily="49" charset="-122"/>
                <a:ea typeface="黑体" panose="02010609060101010101" pitchFamily="49" charset="-122"/>
              </a:rPr>
              <a:t>13——</a:t>
            </a:r>
            <a:r>
              <a:rPr lang="zh-CN" altLang="en-US" sz="1200" dirty="0">
                <a:latin typeface="黑体" panose="02010609060101010101" pitchFamily="49" charset="-122"/>
                <a:ea typeface="黑体" panose="02010609060101010101" pitchFamily="49" charset="-122"/>
              </a:rPr>
              <a:t>光缆</a:t>
            </a:r>
          </a:p>
          <a:p>
            <a:pPr eaLnBrk="1" hangingPunct="1"/>
            <a:r>
              <a:rPr lang="en-US" altLang="zh-CN" sz="1200" dirty="0">
                <a:latin typeface="黑体" panose="02010609060101010101" pitchFamily="49" charset="-122"/>
                <a:ea typeface="黑体" panose="02010609060101010101" pitchFamily="49" charset="-122"/>
              </a:rPr>
              <a:t>14——</a:t>
            </a:r>
            <a:r>
              <a:rPr lang="zh-CN" altLang="en-US" sz="1200" dirty="0">
                <a:latin typeface="黑体" panose="02010609060101010101" pitchFamily="49" charset="-122"/>
                <a:ea typeface="黑体" panose="02010609060101010101" pitchFamily="49" charset="-122"/>
              </a:rPr>
              <a:t>电流探头（两个典型位置）</a:t>
            </a:r>
          </a:p>
          <a:p>
            <a:pPr eaLnBrk="1" hangingPunct="1"/>
            <a:r>
              <a:rPr lang="en-US" altLang="zh-CN" sz="1200" dirty="0">
                <a:latin typeface="黑体" panose="02010609060101010101" pitchFamily="49" charset="-122"/>
                <a:ea typeface="黑体" panose="02010609060101010101" pitchFamily="49" charset="-122"/>
              </a:rPr>
              <a:t>15——</a:t>
            </a:r>
            <a:r>
              <a:rPr lang="zh-CN" altLang="en-US" sz="1200" dirty="0">
                <a:latin typeface="黑体" panose="02010609060101010101" pitchFamily="49" charset="-122"/>
                <a:ea typeface="黑体" panose="02010609060101010101" pitchFamily="49" charset="-122"/>
              </a:rPr>
              <a:t>模拟和监视系统</a:t>
            </a:r>
          </a:p>
          <a:p>
            <a:pPr eaLnBrk="1" hangingPunct="1">
              <a:buFont typeface="Wingdings" panose="05000000000000000000" pitchFamily="2" charset="2"/>
              <a:buNone/>
            </a:pPr>
            <a:r>
              <a:rPr lang="en-US" altLang="zh-CN" sz="1200" dirty="0">
                <a:latin typeface="黑体" panose="02010609060101010101" pitchFamily="49" charset="-122"/>
                <a:ea typeface="黑体" panose="02010609060101010101" pitchFamily="49" charset="-122"/>
              </a:rPr>
              <a:t> d——EUT</a:t>
            </a:r>
            <a:r>
              <a:rPr lang="zh-CN" altLang="en-US" sz="1200" dirty="0">
                <a:latin typeface="黑体" panose="02010609060101010101" pitchFamily="49" charset="-122"/>
                <a:ea typeface="黑体" panose="02010609060101010101" pitchFamily="49" charset="-122"/>
              </a:rPr>
              <a:t>到最近的探头位置的距离</a:t>
            </a:r>
            <a:endParaRPr lang="en-US" altLang="zh-CN" sz="1200"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endParaRPr lang="zh-CN" altLang="en-US" sz="1200" dirty="0">
              <a:latin typeface="黑体" panose="02010609060101010101" pitchFamily="49" charset="-122"/>
              <a:ea typeface="黑体" panose="02010609060101010101" pitchFamily="49" charset="-122"/>
            </a:endParaRPr>
          </a:p>
          <a:p>
            <a:pPr eaLnBrk="1" hangingPunct="1">
              <a:spcBef>
                <a:spcPct val="50000"/>
              </a:spcBef>
              <a:buFont typeface="Wingdings" panose="05000000000000000000" pitchFamily="2" charset="2"/>
              <a:buNone/>
            </a:pPr>
            <a:r>
              <a:rPr lang="zh-CN" altLang="en-US" dirty="0">
                <a:solidFill>
                  <a:srgbClr val="FF0000"/>
                </a:solidFill>
                <a:latin typeface="黑体" panose="02010609060101010101" pitchFamily="49" charset="-122"/>
                <a:ea typeface="黑体" panose="02010609060101010101" pitchFamily="49" charset="-122"/>
              </a:rPr>
              <a:t>      距离</a:t>
            </a:r>
            <a:r>
              <a:rPr lang="en-US" altLang="zh-CN" dirty="0">
                <a:solidFill>
                  <a:srgbClr val="FF0000"/>
                </a:solidFill>
                <a:latin typeface="黑体" panose="02010609060101010101" pitchFamily="49" charset="-122"/>
                <a:ea typeface="黑体" panose="02010609060101010101" pitchFamily="49" charset="-122"/>
              </a:rPr>
              <a:t>EUT50mm</a:t>
            </a:r>
            <a:r>
              <a:rPr lang="zh-CN" altLang="en-US" dirty="0">
                <a:solidFill>
                  <a:srgbClr val="FF0000"/>
                </a:solidFill>
                <a:latin typeface="黑体" panose="02010609060101010101" pitchFamily="49" charset="-122"/>
                <a:ea typeface="黑体" panose="02010609060101010101" pitchFamily="49" charset="-122"/>
              </a:rPr>
              <a:t>和</a:t>
            </a:r>
            <a:r>
              <a:rPr lang="en-US" altLang="zh-CN" dirty="0">
                <a:solidFill>
                  <a:srgbClr val="FF0000"/>
                </a:solidFill>
                <a:latin typeface="黑体" panose="02010609060101010101" pitchFamily="49" charset="-122"/>
                <a:ea typeface="黑体" panose="02010609060101010101" pitchFamily="49" charset="-122"/>
              </a:rPr>
              <a:t>750mm</a:t>
            </a:r>
            <a:r>
              <a:rPr lang="zh-CN" altLang="en-US" dirty="0">
                <a:solidFill>
                  <a:srgbClr val="FF0000"/>
                </a:solidFill>
                <a:latin typeface="黑体" panose="02010609060101010101" pitchFamily="49" charset="-122"/>
                <a:ea typeface="黑体" panose="02010609060101010101" pitchFamily="49" charset="-122"/>
              </a:rPr>
              <a:t>处测试</a:t>
            </a:r>
          </a:p>
        </p:txBody>
      </p:sp>
      <p:sp>
        <p:nvSpPr>
          <p:cNvPr id="18438" name="矩形 5"/>
          <p:cNvSpPr>
            <a:spLocks noChangeArrowheads="1"/>
          </p:cNvSpPr>
          <p:nvPr/>
        </p:nvSpPr>
        <p:spPr bwMode="auto">
          <a:xfrm>
            <a:off x="4482898" y="6040159"/>
            <a:ext cx="3673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传导发射</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电流探头试验布置图示例</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电流法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测试布置</a:t>
            </a:r>
            <a:endParaRPr lang="zh-CN" altLang="en-US" sz="2000" kern="0" dirty="0">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B2EF4C-E7C2-4E62-ACC8-0EB79C17A693}" type="slidenum">
              <a:rPr lang="en-US" altLang="zh-CN"/>
              <a:pPr eaLnBrk="1" hangingPunct="1"/>
              <a:t>23</a:t>
            </a:fld>
            <a:endParaRPr lang="en-US" altLang="zh-CN"/>
          </a:p>
        </p:txBody>
      </p:sp>
      <p:pic>
        <p:nvPicPr>
          <p:cNvPr id="19461" name="图片 56" descr="DSCN00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59" y="3164844"/>
            <a:ext cx="3758716" cy="282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6"/>
          <p:cNvSpPr txBox="1">
            <a:spLocks noChangeArrowheads="1"/>
          </p:cNvSpPr>
          <p:nvPr/>
        </p:nvSpPr>
        <p:spPr bwMode="auto">
          <a:xfrm>
            <a:off x="178594" y="2600077"/>
            <a:ext cx="1785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测试图片</a:t>
            </a:r>
          </a:p>
        </p:txBody>
      </p:sp>
      <p:sp>
        <p:nvSpPr>
          <p:cNvPr id="19463" name="TextBox 6"/>
          <p:cNvSpPr txBox="1">
            <a:spLocks noChangeArrowheads="1"/>
          </p:cNvSpPr>
          <p:nvPr/>
        </p:nvSpPr>
        <p:spPr bwMode="auto">
          <a:xfrm>
            <a:off x="4067944" y="2600076"/>
            <a:ext cx="1785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测试结果</a:t>
            </a:r>
          </a:p>
        </p:txBody>
      </p:sp>
      <p:pic>
        <p:nvPicPr>
          <p:cNvPr id="19464"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5" y="2996951"/>
            <a:ext cx="4756150" cy="310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0"/>
          <p:cNvSpPr txBox="1">
            <a:spLocks noChangeArrowheads="1"/>
          </p:cNvSpPr>
          <p:nvPr/>
        </p:nvSpPr>
        <p:spPr bwMode="auto">
          <a:xfrm>
            <a:off x="1404144" y="2121227"/>
            <a:ext cx="6335712" cy="36671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r>
              <a:rPr lang="zh-CN" altLang="en-US" dirty="0">
                <a:ea typeface="黑体" pitchFamily="49" charset="-122"/>
              </a:rPr>
              <a:t>对某款汽车整车控制器信号线进行传导发射电流探头法测试。</a:t>
            </a:r>
          </a:p>
        </p:txBody>
      </p:sp>
      <p:sp>
        <p:nvSpPr>
          <p:cNvPr id="10"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零部件传导发射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电流法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测试案例</a:t>
            </a:r>
            <a:endParaRPr lang="zh-CN" altLang="en-US" sz="2000" kern="0" dirty="0">
              <a:ea typeface="黑体" panose="02010609060101010101" pitchFamily="49" charset="-122"/>
            </a:endParaRPr>
          </a:p>
        </p:txBody>
      </p:sp>
      <p:sp>
        <p:nvSpPr>
          <p:cNvPr id="11"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C871CE-3724-4C34-9F89-338533FB1FEE}" type="slidenum">
              <a:rPr lang="en-US" altLang="zh-CN"/>
              <a:pPr eaLnBrk="1" hangingPunct="1"/>
              <a:t>24</a:t>
            </a:fld>
            <a:endParaRPr lang="en-US" altLang="zh-CN"/>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048" y="1482933"/>
            <a:ext cx="3647877" cy="11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6"/>
          <p:cNvSpPr txBox="1">
            <a:spLocks noChangeArrowheads="1"/>
          </p:cNvSpPr>
          <p:nvPr/>
        </p:nvSpPr>
        <p:spPr bwMode="auto">
          <a:xfrm>
            <a:off x="2527937" y="2624138"/>
            <a:ext cx="6624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None/>
            </a:pPr>
            <a:r>
              <a:rPr lang="en-US" altLang="zh-CN" sz="1400" dirty="0">
                <a:latin typeface="黑体" panose="02010609060101010101" pitchFamily="49" charset="-122"/>
                <a:ea typeface="黑体" panose="02010609060101010101" pitchFamily="49" charset="-122"/>
              </a:rPr>
              <a:t>1 EUT</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2 </a:t>
            </a:r>
            <a:r>
              <a:rPr lang="zh-CN" altLang="en-US" sz="1400" dirty="0">
                <a:latin typeface="黑体" panose="02010609060101010101" pitchFamily="49" charset="-122"/>
                <a:ea typeface="黑体" panose="02010609060101010101" pitchFamily="49" charset="-122"/>
              </a:rPr>
              <a:t>试验线束；</a:t>
            </a:r>
            <a:r>
              <a:rPr lang="en-US" altLang="zh-CN" sz="1400" dirty="0">
                <a:latin typeface="黑体" panose="02010609060101010101" pitchFamily="49" charset="-122"/>
                <a:ea typeface="黑体" panose="02010609060101010101" pitchFamily="49" charset="-122"/>
              </a:rPr>
              <a:t>3 </a:t>
            </a:r>
            <a:r>
              <a:rPr lang="zh-CN" altLang="en-US" sz="1400" dirty="0">
                <a:latin typeface="黑体" panose="02010609060101010101" pitchFamily="49" charset="-122"/>
                <a:ea typeface="黑体" panose="02010609060101010101" pitchFamily="49" charset="-122"/>
              </a:rPr>
              <a:t>负载模拟器；</a:t>
            </a:r>
            <a:r>
              <a:rPr lang="en-US" altLang="zh-CN" sz="1400" dirty="0">
                <a:latin typeface="黑体" panose="02010609060101010101" pitchFamily="49" charset="-122"/>
                <a:ea typeface="黑体" panose="02010609060101010101" pitchFamily="49" charset="-122"/>
              </a:rPr>
              <a:t>4 90</a:t>
            </a:r>
            <a:r>
              <a:rPr lang="zh-CN" altLang="en-US" sz="1400" dirty="0">
                <a:latin typeface="黑体" panose="02010609060101010101" pitchFamily="49" charset="-122"/>
                <a:ea typeface="黑体" panose="02010609060101010101" pitchFamily="49" charset="-122"/>
              </a:rPr>
              <a:t>度</a:t>
            </a:r>
            <a:r>
              <a:rPr lang="en-US" altLang="zh-CN" sz="1400" dirty="0">
                <a:latin typeface="黑体" panose="02010609060101010101" pitchFamily="49" charset="-122"/>
                <a:ea typeface="黑体" panose="02010609060101010101" pitchFamily="49" charset="-122"/>
              </a:rPr>
              <a:t>~135</a:t>
            </a:r>
            <a:r>
              <a:rPr lang="zh-CN" altLang="en-US" sz="1400" dirty="0">
                <a:latin typeface="黑体" panose="02010609060101010101" pitchFamily="49" charset="-122"/>
                <a:ea typeface="黑体" panose="02010609060101010101" pitchFamily="49" charset="-122"/>
              </a:rPr>
              <a:t>度</a:t>
            </a:r>
          </a:p>
        </p:txBody>
      </p:sp>
      <p:graphicFrame>
        <p:nvGraphicFramePr>
          <p:cNvPr id="21628" name="Group 124"/>
          <p:cNvGraphicFramePr>
            <a:graphicFrameLocks noGrp="1"/>
          </p:cNvGraphicFramePr>
          <p:nvPr>
            <p:extLst>
              <p:ext uri="{D42A27DB-BD31-4B8C-83A1-F6EECF244321}">
                <p14:modId xmlns:p14="http://schemas.microsoft.com/office/powerpoint/2010/main" val="3293621581"/>
              </p:ext>
            </p:extLst>
          </p:nvPr>
        </p:nvGraphicFramePr>
        <p:xfrm>
          <a:off x="416402" y="3216637"/>
          <a:ext cx="8281292" cy="2804200"/>
        </p:xfrm>
        <a:graphic>
          <a:graphicData uri="http://schemas.openxmlformats.org/drawingml/2006/table">
            <a:tbl>
              <a:tblPr>
                <a:tableStyleId>{5DA37D80-6434-44D0-A028-1B22A696006F}</a:tableStyleId>
              </a:tblPr>
              <a:tblGrid>
                <a:gridCol w="1967230">
                  <a:extLst>
                    <a:ext uri="{9D8B030D-6E8A-4147-A177-3AD203B41FA5}">
                      <a16:colId xmlns:a16="http://schemas.microsoft.com/office/drawing/2014/main" xmlns="" val="20000"/>
                    </a:ext>
                  </a:extLst>
                </a:gridCol>
                <a:gridCol w="2187893">
                  <a:extLst>
                    <a:ext uri="{9D8B030D-6E8A-4147-A177-3AD203B41FA5}">
                      <a16:colId xmlns:a16="http://schemas.microsoft.com/office/drawing/2014/main" xmlns="" val="20001"/>
                    </a:ext>
                  </a:extLst>
                </a:gridCol>
                <a:gridCol w="1516380">
                  <a:extLst>
                    <a:ext uri="{9D8B030D-6E8A-4147-A177-3AD203B41FA5}">
                      <a16:colId xmlns:a16="http://schemas.microsoft.com/office/drawing/2014/main" xmlns="" val="20002"/>
                    </a:ext>
                  </a:extLst>
                </a:gridCol>
                <a:gridCol w="2609789">
                  <a:extLst>
                    <a:ext uri="{9D8B030D-6E8A-4147-A177-3AD203B41FA5}">
                      <a16:colId xmlns:a16="http://schemas.microsoft.com/office/drawing/2014/main" xmlns="" val="20003"/>
                    </a:ext>
                  </a:extLst>
                </a:gridCol>
              </a:tblGrid>
              <a:tr h="56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u="none" strike="noStrike" cap="none" normalizeH="0" baseline="0" dirty="0">
                          <a:ln>
                            <a:noFill/>
                          </a:ln>
                          <a:effectLst/>
                        </a:rPr>
                        <a:t>测试频段</a:t>
                      </a:r>
                      <a:endParaRPr kumimoji="0" lang="zh-CN" altLang="en-US" sz="1600" b="1"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u="none" strike="noStrike" cap="none" normalizeH="0" baseline="0" dirty="0">
                          <a:ln>
                            <a:noFill/>
                          </a:ln>
                          <a:effectLst/>
                        </a:rPr>
                        <a:t>天线类型</a:t>
                      </a:r>
                      <a:endParaRPr kumimoji="0" lang="zh-CN" altLang="en-US" sz="1600" b="1"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u="none" strike="noStrike" cap="none" normalizeH="0" baseline="0" dirty="0">
                          <a:ln>
                            <a:noFill/>
                          </a:ln>
                          <a:effectLst/>
                        </a:rPr>
                        <a:t>极化方式</a:t>
                      </a:r>
                      <a:endParaRPr kumimoji="0" lang="zh-CN" altLang="en-US" sz="1600" b="1"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u="none" strike="noStrike" cap="none" normalizeH="0" baseline="0" dirty="0">
                          <a:ln>
                            <a:noFill/>
                          </a:ln>
                          <a:effectLst/>
                        </a:rPr>
                        <a:t>参考点</a:t>
                      </a:r>
                      <a:endParaRPr kumimoji="0" lang="zh-CN" altLang="en-US" sz="1600" b="1"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extLst>
                  <a:ext uri="{0D108BD9-81ED-4DB2-BD59-A6C34878D82A}">
                    <a16:rowId xmlns:a16="http://schemas.microsoft.com/office/drawing/2014/main" xmlns="" val="10000"/>
                  </a:ext>
                </a:extLst>
              </a:tr>
              <a:tr h="56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u="none" strike="noStrike" cap="none" normalizeH="0" baseline="0">
                          <a:ln>
                            <a:noFill/>
                          </a:ln>
                          <a:effectLst/>
                        </a:rPr>
                        <a:t>0.15MHz</a:t>
                      </a:r>
                      <a:r>
                        <a:rPr kumimoji="0" lang="zh-CN" altLang="en-US" sz="1400" u="none" strike="noStrike" cap="none" normalizeH="0" baseline="0">
                          <a:ln>
                            <a:noFill/>
                          </a:ln>
                          <a:effectLst/>
                        </a:rPr>
                        <a:t>～</a:t>
                      </a:r>
                      <a:r>
                        <a:rPr kumimoji="0" lang="en-US" altLang="zh-CN" sz="1400" u="none" strike="noStrike" cap="none" normalizeH="0" baseline="0">
                          <a:ln>
                            <a:noFill/>
                          </a:ln>
                          <a:effectLst/>
                        </a:rPr>
                        <a:t>30MHz</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u="none" strike="noStrike" cap="none" normalizeH="0" baseline="0">
                          <a:ln>
                            <a:noFill/>
                          </a:ln>
                          <a:effectLst/>
                        </a:rPr>
                        <a:t>1m</a:t>
                      </a:r>
                      <a:r>
                        <a:rPr kumimoji="0" lang="zh-CN" altLang="en-US" sz="1400" u="none" strike="noStrike" cap="none" normalizeH="0" baseline="0">
                          <a:ln>
                            <a:noFill/>
                          </a:ln>
                          <a:effectLst/>
                        </a:rPr>
                        <a:t>长的垂直天线</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a:ln>
                            <a:noFill/>
                          </a:ln>
                          <a:effectLst/>
                        </a:rPr>
                        <a:t>垂直极化</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a:ln>
                            <a:noFill/>
                          </a:ln>
                          <a:effectLst/>
                        </a:rPr>
                        <a:t>杆天线的垂直单极元件</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extLst>
                  <a:ext uri="{0D108BD9-81ED-4DB2-BD59-A6C34878D82A}">
                    <a16:rowId xmlns:a16="http://schemas.microsoft.com/office/drawing/2014/main" xmlns="" val="10001"/>
                  </a:ext>
                </a:extLst>
              </a:tr>
              <a:tr h="56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u="none" strike="noStrike" cap="none" normalizeH="0" baseline="0" dirty="0">
                          <a:ln>
                            <a:noFill/>
                          </a:ln>
                          <a:effectLst/>
                        </a:rPr>
                        <a:t>30MHz</a:t>
                      </a:r>
                      <a:r>
                        <a:rPr kumimoji="0" lang="zh-CN" altLang="en-US" sz="1400" u="none" strike="noStrike" cap="none" normalizeH="0" baseline="0" dirty="0">
                          <a:ln>
                            <a:noFill/>
                          </a:ln>
                          <a:effectLst/>
                        </a:rPr>
                        <a:t>～</a:t>
                      </a:r>
                      <a:r>
                        <a:rPr kumimoji="0" lang="en-US" altLang="zh-CN" sz="1400" u="none" strike="noStrike" cap="none" normalizeH="0" baseline="0" dirty="0">
                          <a:ln>
                            <a:noFill/>
                          </a:ln>
                          <a:effectLst/>
                        </a:rPr>
                        <a:t>200MHz</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a:ln>
                            <a:noFill/>
                          </a:ln>
                          <a:effectLst/>
                        </a:rPr>
                        <a:t>一个双锥天线</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水平和垂直极化</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双锥天线的相位中心</a:t>
                      </a:r>
                      <a:endParaRPr kumimoji="0" lang="en-US" altLang="zh-CN" sz="1400" u="none" strike="noStrike" cap="none" normalizeH="0" baseline="0" dirty="0">
                        <a:ln>
                          <a:noFill/>
                        </a:ln>
                        <a:effectLst/>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（中点）</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extLst>
                  <a:ext uri="{0D108BD9-81ED-4DB2-BD59-A6C34878D82A}">
                    <a16:rowId xmlns:a16="http://schemas.microsoft.com/office/drawing/2014/main" xmlns="" val="10002"/>
                  </a:ext>
                </a:extLst>
              </a:tr>
              <a:tr h="56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u="none" strike="noStrike" cap="none" normalizeH="0" baseline="0">
                          <a:ln>
                            <a:noFill/>
                          </a:ln>
                          <a:effectLst/>
                        </a:rPr>
                        <a:t>200MHz</a:t>
                      </a:r>
                      <a:r>
                        <a:rPr kumimoji="0" lang="zh-CN" altLang="en-US" sz="1400" u="none" strike="noStrike" cap="none" normalizeH="0" baseline="0">
                          <a:ln>
                            <a:noFill/>
                          </a:ln>
                          <a:effectLst/>
                        </a:rPr>
                        <a:t>～</a:t>
                      </a:r>
                      <a:r>
                        <a:rPr kumimoji="0" lang="en-US" altLang="zh-CN" sz="1400" u="none" strike="noStrike" cap="none" normalizeH="0" baseline="0">
                          <a:ln>
                            <a:noFill/>
                          </a:ln>
                          <a:effectLst/>
                        </a:rPr>
                        <a:t>1000MHz</a:t>
                      </a:r>
                      <a:endParaRPr kumimoji="0" lang="zh-CN" altLang="en-US" sz="1400" b="0" i="0" u="none" strike="noStrike" cap="none" normalizeH="0" baseline="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一个对数周期天线</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水平和垂直极化</a:t>
                      </a: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对数周期天线的末端</a:t>
                      </a:r>
                      <a:endParaRPr kumimoji="0" lang="en-US" altLang="zh-CN" sz="1400" u="none" strike="noStrike" cap="none" normalizeH="0" baseline="0" dirty="0">
                        <a:ln>
                          <a:noFill/>
                        </a:ln>
                        <a:effectLst/>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（包括双锥对数复合天线）</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extLst>
                  <a:ext uri="{0D108BD9-81ED-4DB2-BD59-A6C34878D82A}">
                    <a16:rowId xmlns:a16="http://schemas.microsoft.com/office/drawing/2014/main" xmlns="" val="10003"/>
                  </a:ext>
                </a:extLst>
              </a:tr>
              <a:tr h="56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400" u="none" strike="noStrike" cap="none" normalizeH="0" baseline="0" dirty="0">
                          <a:ln>
                            <a:noFill/>
                          </a:ln>
                          <a:effectLst/>
                        </a:rPr>
                        <a:t>1000MHz</a:t>
                      </a:r>
                      <a:r>
                        <a:rPr kumimoji="0" lang="zh-CN" altLang="en-US" sz="1400" u="none" strike="noStrike" cap="none" normalizeH="0" baseline="0" dirty="0">
                          <a:ln>
                            <a:noFill/>
                          </a:ln>
                          <a:effectLst/>
                        </a:rPr>
                        <a:t>～</a:t>
                      </a:r>
                      <a:r>
                        <a:rPr kumimoji="0" lang="en-US" altLang="zh-CN" sz="1400" u="none" strike="noStrike" cap="none" normalizeH="0" baseline="0" dirty="0">
                          <a:ln>
                            <a:noFill/>
                          </a:ln>
                          <a:effectLst/>
                        </a:rPr>
                        <a:t>2500MHz</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u="none" strike="noStrike" cap="none" normalizeH="0" baseline="0" dirty="0">
                          <a:ln>
                            <a:noFill/>
                          </a:ln>
                          <a:effectLst/>
                        </a:rPr>
                        <a:t>一个喇叭或对数周期天线</a:t>
                      </a: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水平和垂直极化</a:t>
                      </a:r>
                    </a:p>
                  </a:txBody>
                  <a:tcPr marT="45724" marB="45724"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400" u="none" strike="noStrike" cap="none" normalizeH="0" baseline="0" dirty="0">
                          <a:ln>
                            <a:noFill/>
                          </a:ln>
                          <a:effectLst/>
                        </a:rPr>
                        <a:t>喇叭天线的开口处前端</a:t>
                      </a:r>
                      <a:endParaRPr kumimoji="0" lang="zh-CN" altLang="en-US" sz="1400" b="0" i="0" u="none" strike="noStrike" cap="none" normalizeH="0" baseline="0" dirty="0">
                        <a:ln>
                          <a:noFill/>
                        </a:ln>
                        <a:solidFill>
                          <a:schemeClr val="tx1"/>
                        </a:solidFill>
                        <a:effectLst/>
                        <a:latin typeface="黑体" pitchFamily="49" charset="-122"/>
                        <a:ea typeface="黑体" pitchFamily="49" charset="-122"/>
                      </a:endParaRPr>
                    </a:p>
                  </a:txBody>
                  <a:tcPr marT="45724" marB="45724" anchor="ctr" horzOverflow="overflow"/>
                </a:tc>
                <a:extLst>
                  <a:ext uri="{0D108BD9-81ED-4DB2-BD59-A6C34878D82A}">
                    <a16:rowId xmlns:a16="http://schemas.microsoft.com/office/drawing/2014/main" xmlns="" val="10004"/>
                  </a:ext>
                </a:extLst>
              </a:tr>
            </a:tbl>
          </a:graphicData>
        </a:graphic>
      </p:graphicFrame>
      <p:sp>
        <p:nvSpPr>
          <p:cNvPr id="9"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——ALSE</a:t>
            </a:r>
            <a:r>
              <a:rPr lang="zh-CN" altLang="en-US" sz="2400" kern="0" dirty="0">
                <a:solidFill>
                  <a:srgbClr val="C00000"/>
                </a:solidFill>
                <a:ea typeface="黑体" panose="02010609060101010101" pitchFamily="49" charset="-122"/>
              </a:rPr>
              <a:t>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线束转弯要求</a:t>
            </a:r>
            <a:endParaRPr lang="en-US" altLang="zh-CN" sz="2000" dirty="0">
              <a:latin typeface="黑体" panose="02010609060101010101" pitchFamily="49" charset="-122"/>
              <a:ea typeface="黑体" panose="02010609060101010101" pitchFamily="49" charset="-122"/>
            </a:endParaRPr>
          </a:p>
          <a:p>
            <a:pPr lvl="1">
              <a:buFont typeface="Wingdings" panose="05000000000000000000" pitchFamily="2" charset="2"/>
              <a:buChar char="n"/>
            </a:pPr>
            <a:endParaRPr lang="en-US" altLang="zh-CN" sz="2000" dirty="0">
              <a:latin typeface="黑体" panose="02010609060101010101" pitchFamily="49" charset="-122"/>
              <a:ea typeface="黑体" panose="02010609060101010101" pitchFamily="49" charset="-122"/>
            </a:endParaRPr>
          </a:p>
          <a:p>
            <a:pPr lvl="1">
              <a:buFont typeface="Wingdings" panose="05000000000000000000" pitchFamily="2" charset="2"/>
              <a:buChar char="n"/>
            </a:pPr>
            <a:endParaRPr lang="en-US" altLang="zh-CN" sz="2000" dirty="0">
              <a:latin typeface="黑体" panose="02010609060101010101" pitchFamily="49" charset="-122"/>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天线系统</a:t>
            </a:r>
          </a:p>
        </p:txBody>
      </p:sp>
      <p:sp>
        <p:nvSpPr>
          <p:cNvPr id="2" name="矩形 1"/>
          <p:cNvSpPr/>
          <p:nvPr/>
        </p:nvSpPr>
        <p:spPr>
          <a:xfrm>
            <a:off x="1097036" y="6073973"/>
            <a:ext cx="4572000" cy="307777"/>
          </a:xfrm>
          <a:prstGeom prst="rect">
            <a:avLst/>
          </a:prstGeom>
        </p:spPr>
        <p:txBody>
          <a:bodyPr>
            <a:spAutoFit/>
          </a:bodyPr>
          <a:lstStyle/>
          <a:p>
            <a:r>
              <a:rPr lang="en-US" altLang="zh-CN" sz="1400" i="1" dirty="0"/>
              <a:t>1GHz</a:t>
            </a:r>
            <a:r>
              <a:rPr lang="zh-CN" altLang="en-US" sz="1400" i="1" dirty="0"/>
              <a:t>以下，天线对准线束，</a:t>
            </a:r>
            <a:r>
              <a:rPr lang="en-US" altLang="zh-CN" sz="1400" i="1" dirty="0"/>
              <a:t>1GHZ</a:t>
            </a:r>
            <a:r>
              <a:rPr lang="zh-CN" altLang="en-US" sz="1400" i="1" dirty="0"/>
              <a:t>以上，天线对准</a:t>
            </a:r>
            <a:r>
              <a:rPr lang="en-US" altLang="zh-CN" sz="1400" i="1" dirty="0"/>
              <a:t>EUT</a:t>
            </a:r>
            <a:r>
              <a:rPr lang="zh-CN" altLang="en-US" sz="1400" i="1" dirty="0"/>
              <a:t>。</a:t>
            </a:r>
          </a:p>
        </p:txBody>
      </p:sp>
      <p:sp>
        <p:nvSpPr>
          <p:cNvPr id="11"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6D6A3C-3323-4DF7-B081-D2631F49414D}" type="slidenum">
              <a:rPr lang="en-US" altLang="zh-CN"/>
              <a:pPr eaLnBrk="1" hangingPunct="1"/>
              <a:t>25</a:t>
            </a:fld>
            <a:endParaRPr lang="en-US" altLang="zh-CN"/>
          </a:p>
        </p:txBody>
      </p:sp>
      <p:pic>
        <p:nvPicPr>
          <p:cNvPr id="20485" name="Picture 4" descr="图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255531"/>
            <a:ext cx="4149725"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7"/>
          <p:cNvSpPr txBox="1">
            <a:spLocks noChangeArrowheads="1"/>
          </p:cNvSpPr>
          <p:nvPr/>
        </p:nvSpPr>
        <p:spPr bwMode="auto">
          <a:xfrm>
            <a:off x="611560" y="2185420"/>
            <a:ext cx="345638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469900" indent="-469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latin typeface="黑体" panose="02010609060101010101" pitchFamily="49" charset="-122"/>
                <a:ea typeface="黑体" panose="02010609060101010101" pitchFamily="49" charset="-122"/>
              </a:rPr>
              <a:t>1——EUT</a:t>
            </a:r>
            <a:r>
              <a:rPr lang="zh-CN" altLang="en-US" sz="1200" dirty="0">
                <a:latin typeface="黑体" panose="02010609060101010101" pitchFamily="49" charset="-122"/>
                <a:ea typeface="黑体" panose="02010609060101010101" pitchFamily="49" charset="-122"/>
              </a:rPr>
              <a:t>（如果在试验计划中需要则就近接地）</a:t>
            </a:r>
          </a:p>
          <a:p>
            <a:pPr eaLnBrk="1" hangingPunct="1"/>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试验线束</a:t>
            </a:r>
          </a:p>
          <a:p>
            <a:pPr eaLnBrk="1" hangingPunct="1"/>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负载模拟器（按照</a:t>
            </a:r>
            <a:r>
              <a:rPr lang="en-US" altLang="zh-CN" sz="1200" dirty="0">
                <a:latin typeface="黑体" panose="02010609060101010101" pitchFamily="49" charset="-122"/>
                <a:ea typeface="黑体" panose="02010609060101010101" pitchFamily="49" charset="-122"/>
              </a:rPr>
              <a:t>6.4.2.5</a:t>
            </a:r>
            <a:r>
              <a:rPr lang="zh-CN" altLang="en-US" sz="1200" dirty="0">
                <a:latin typeface="黑体" panose="02010609060101010101" pitchFamily="49" charset="-122"/>
                <a:ea typeface="黑体" panose="02010609060101010101" pitchFamily="49" charset="-122"/>
              </a:rPr>
              <a:t>要求放置及接地）</a:t>
            </a:r>
          </a:p>
          <a:p>
            <a:pPr eaLnBrk="1" hangingPunct="1"/>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电源（位置可选）</a:t>
            </a:r>
          </a:p>
          <a:p>
            <a:pPr eaLnBrk="1" hangingPunct="1"/>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人工网络（</a:t>
            </a:r>
            <a:r>
              <a:rPr lang="en-US" altLang="zh-CN" sz="1200" dirty="0">
                <a:latin typeface="黑体" panose="02010609060101010101" pitchFamily="49" charset="-122"/>
                <a:ea typeface="黑体" panose="02010609060101010101" pitchFamily="49" charset="-122"/>
              </a:rPr>
              <a:t>AN</a:t>
            </a:r>
            <a:r>
              <a:rPr lang="zh-CN" altLang="en-US" sz="1200" dirty="0">
                <a:latin typeface="黑体" panose="02010609060101010101" pitchFamily="49" charset="-122"/>
                <a:ea typeface="黑体" panose="02010609060101010101" pitchFamily="49" charset="-122"/>
              </a:rPr>
              <a:t>）</a:t>
            </a:r>
          </a:p>
          <a:p>
            <a:pPr eaLnBrk="1" hangingPunct="1"/>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接地平板（与屏蔽室相连）</a:t>
            </a:r>
          </a:p>
          <a:p>
            <a:pPr eaLnBrk="1" hangingPunct="1"/>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低相关介电常数材料支撑（</a:t>
            </a:r>
            <a:r>
              <a:rPr lang="en-US" altLang="zh-CN" sz="1200" dirty="0">
                <a:latin typeface="黑体" panose="02010609060101010101" pitchFamily="49" charset="-122"/>
                <a:ea typeface="黑体" panose="02010609060101010101" pitchFamily="49" charset="-122"/>
              </a:rPr>
              <a:t>εr≤1.4</a:t>
            </a:r>
            <a:r>
              <a:rPr lang="zh-CN" altLang="en-US" sz="1200" dirty="0">
                <a:latin typeface="黑体" panose="02010609060101010101" pitchFamily="49" charset="-122"/>
                <a:ea typeface="黑体" panose="02010609060101010101" pitchFamily="49" charset="-122"/>
              </a:rPr>
              <a:t>）</a:t>
            </a:r>
          </a:p>
          <a:p>
            <a:pPr eaLnBrk="1" hangingPunct="1"/>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带有平衡板的杆天线（典型尺寸：</a:t>
            </a:r>
            <a:r>
              <a:rPr lang="en-US" altLang="zh-CN" sz="1200" dirty="0">
                <a:latin typeface="黑体" panose="02010609060101010101" pitchFamily="49" charset="-122"/>
                <a:ea typeface="黑体" panose="02010609060101010101" pitchFamily="49" charset="-122"/>
              </a:rPr>
              <a:t>600mm×600mm</a:t>
            </a:r>
            <a:r>
              <a:rPr lang="zh-CN" altLang="en-US" sz="1200" dirty="0">
                <a:latin typeface="黑体" panose="02010609060101010101" pitchFamily="49" charset="-122"/>
                <a:ea typeface="黑体" panose="02010609060101010101" pitchFamily="49" charset="-122"/>
              </a:rPr>
              <a:t>）</a:t>
            </a:r>
            <a:endParaRPr lang="zh-CN" altLang="en-US" sz="1200" i="1" dirty="0">
              <a:latin typeface="黑体" panose="02010609060101010101" pitchFamily="49" charset="-122"/>
              <a:ea typeface="黑体" panose="02010609060101010101" pitchFamily="49" charset="-122"/>
            </a:endParaRPr>
          </a:p>
          <a:p>
            <a:pPr eaLnBrk="1" hangingPunct="1"/>
            <a:r>
              <a:rPr lang="en-US" altLang="zh-CN" sz="1200" i="1" dirty="0">
                <a:latin typeface="黑体" panose="02010609060101010101" pitchFamily="49" charset="-122"/>
                <a:ea typeface="黑体" panose="02010609060101010101" pitchFamily="49" charset="-122"/>
              </a:rPr>
              <a:t>h</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900±100</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mm</a:t>
            </a:r>
            <a:endParaRPr lang="en-US" altLang="zh-CN" sz="1200" i="1" dirty="0">
              <a:latin typeface="黑体" panose="02010609060101010101" pitchFamily="49" charset="-122"/>
              <a:ea typeface="黑体" panose="02010609060101010101" pitchFamily="49" charset="-122"/>
            </a:endParaRPr>
          </a:p>
          <a:p>
            <a:pPr eaLnBrk="1" hangingPunct="1"/>
            <a:r>
              <a:rPr lang="en-US" altLang="zh-CN" sz="1200" i="1" dirty="0" err="1">
                <a:latin typeface="黑体" panose="02010609060101010101" pitchFamily="49" charset="-122"/>
                <a:ea typeface="黑体" panose="02010609060101010101" pitchFamily="49" charset="-122"/>
              </a:rPr>
              <a:t>hcp</a:t>
            </a:r>
            <a:r>
              <a:rPr lang="en-US" altLang="zh-CN" sz="1200" dirty="0">
                <a:latin typeface="黑体" panose="02010609060101010101" pitchFamily="49" charset="-122"/>
                <a:ea typeface="黑体" panose="02010609060101010101" pitchFamily="49" charset="-122"/>
              </a:rPr>
              <a:t>=</a:t>
            </a:r>
            <a:r>
              <a:rPr lang="en-US" altLang="zh-CN" sz="1200" i="1" dirty="0">
                <a:latin typeface="黑体" panose="02010609060101010101" pitchFamily="49" charset="-122"/>
                <a:ea typeface="黑体" panose="02010609060101010101" pitchFamily="49" charset="-122"/>
              </a:rPr>
              <a:t>h</a:t>
            </a:r>
            <a:r>
              <a:rPr lang="en-US" altLang="zh-CN" sz="1200" dirty="0">
                <a:latin typeface="黑体" panose="02010609060101010101" pitchFamily="49" charset="-122"/>
                <a:ea typeface="黑体" panose="02010609060101010101" pitchFamily="49" charset="-122"/>
              </a:rPr>
              <a:t>+(+10/-20</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mm</a:t>
            </a:r>
          </a:p>
          <a:p>
            <a:pPr eaLnBrk="1" hangingPunct="1"/>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地线连接（ 在接地平板与平衡板之间的全宽度连接）</a:t>
            </a:r>
          </a:p>
          <a:p>
            <a:pPr eaLnBrk="1" hangingPunct="1"/>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优质同轴电缆（</a:t>
            </a:r>
            <a:r>
              <a:rPr lang="en-US" altLang="zh-CN" sz="1200" dirty="0">
                <a:latin typeface="黑体" panose="02010609060101010101" pitchFamily="49" charset="-122"/>
                <a:ea typeface="黑体" panose="02010609060101010101" pitchFamily="49" charset="-122"/>
              </a:rPr>
              <a:t>50Ω</a:t>
            </a:r>
            <a:r>
              <a:rPr lang="zh-CN" altLang="en-US" sz="1200" dirty="0">
                <a:latin typeface="黑体" panose="02010609060101010101" pitchFamily="49" charset="-122"/>
                <a:ea typeface="黑体" panose="02010609060101010101" pitchFamily="49" charset="-122"/>
              </a:rPr>
              <a:t>），例如双层屏蔽</a:t>
            </a:r>
          </a:p>
          <a:p>
            <a:pPr eaLnBrk="1" hangingPunct="1"/>
            <a:r>
              <a:rPr lang="en-US" altLang="zh-CN" sz="1200" dirty="0">
                <a:latin typeface="黑体" panose="02010609060101010101" pitchFamily="49" charset="-122"/>
                <a:ea typeface="黑体" panose="02010609060101010101" pitchFamily="49" charset="-122"/>
              </a:rPr>
              <a:t>11——</a:t>
            </a:r>
            <a:r>
              <a:rPr lang="zh-CN" altLang="en-US" sz="1200" dirty="0">
                <a:latin typeface="黑体" panose="02010609060101010101" pitchFamily="49" charset="-122"/>
                <a:ea typeface="黑体" panose="02010609060101010101" pitchFamily="49" charset="-122"/>
              </a:rPr>
              <a:t>壁板连接器（接头）</a:t>
            </a:r>
          </a:p>
          <a:p>
            <a:pPr eaLnBrk="1" hangingPunct="1"/>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测量设备</a:t>
            </a:r>
          </a:p>
          <a:p>
            <a:pPr eaLnBrk="1" hangingPunct="1"/>
            <a:r>
              <a:rPr lang="en-US" altLang="zh-CN" sz="1200" dirty="0">
                <a:latin typeface="黑体" panose="02010609060101010101" pitchFamily="49" charset="-122"/>
                <a:ea typeface="黑体" panose="02010609060101010101" pitchFamily="49" charset="-122"/>
              </a:rPr>
              <a:t>13——</a:t>
            </a:r>
            <a:r>
              <a:rPr lang="zh-CN" altLang="en-US" sz="1200" dirty="0">
                <a:latin typeface="黑体" panose="02010609060101010101" pitchFamily="49" charset="-122"/>
                <a:ea typeface="黑体" panose="02010609060101010101" pitchFamily="49" charset="-122"/>
              </a:rPr>
              <a:t>射频吸波材料</a:t>
            </a:r>
          </a:p>
          <a:p>
            <a:pPr eaLnBrk="1" hangingPunct="1"/>
            <a:r>
              <a:rPr lang="en-US" altLang="zh-CN" sz="1200" dirty="0">
                <a:latin typeface="黑体" panose="02010609060101010101" pitchFamily="49" charset="-122"/>
                <a:ea typeface="黑体" panose="02010609060101010101" pitchFamily="49" charset="-122"/>
              </a:rPr>
              <a:t>14——</a:t>
            </a:r>
            <a:r>
              <a:rPr lang="zh-CN" altLang="en-US" sz="1200" dirty="0">
                <a:latin typeface="黑体" panose="02010609060101010101" pitchFamily="49" charset="-122"/>
                <a:ea typeface="黑体" panose="02010609060101010101" pitchFamily="49" charset="-122"/>
              </a:rPr>
              <a:t>天线匹配单元（推荐的位置是在平衡板下方；如果在平衡板之上，那么杆天线基座的高度与接地平板的高度相同。</a:t>
            </a:r>
          </a:p>
          <a:p>
            <a:pPr eaLnBrk="1" hangingPunct="1"/>
            <a:r>
              <a:rPr lang="en-US" altLang="zh-CN" sz="1200" dirty="0">
                <a:latin typeface="黑体" panose="02010609060101010101" pitchFamily="49" charset="-122"/>
                <a:ea typeface="黑体" panose="02010609060101010101" pitchFamily="49" charset="-122"/>
              </a:rPr>
              <a:t>15——</a:t>
            </a:r>
            <a:r>
              <a:rPr lang="zh-CN" altLang="en-US" sz="1200" dirty="0">
                <a:latin typeface="黑体" panose="02010609060101010101" pitchFamily="49" charset="-122"/>
                <a:ea typeface="黑体" panose="02010609060101010101" pitchFamily="49" charset="-122"/>
              </a:rPr>
              <a:t>模拟及监测系统</a:t>
            </a:r>
          </a:p>
        </p:txBody>
      </p:sp>
      <p:sp>
        <p:nvSpPr>
          <p:cNvPr id="20487" name="矩形 5"/>
          <p:cNvSpPr>
            <a:spLocks noChangeArrowheads="1"/>
          </p:cNvSpPr>
          <p:nvPr/>
        </p:nvSpPr>
        <p:spPr bwMode="auto">
          <a:xfrm>
            <a:off x="5145087" y="6003854"/>
            <a:ext cx="343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辐射发射</a:t>
            </a:r>
            <a:r>
              <a:rPr lang="en-US" altLang="zh-CN" sz="1600" dirty="0">
                <a:latin typeface="黑体" panose="02010609060101010101" pitchFamily="49" charset="-122"/>
                <a:ea typeface="黑体" panose="02010609060101010101" pitchFamily="49" charset="-122"/>
              </a:rPr>
              <a:t>——ALSE</a:t>
            </a:r>
            <a:r>
              <a:rPr lang="zh-CN" altLang="en-US" sz="1600" dirty="0">
                <a:latin typeface="黑体" panose="02010609060101010101" pitchFamily="49" charset="-122"/>
                <a:ea typeface="黑体" panose="02010609060101010101" pitchFamily="49" charset="-122"/>
              </a:rPr>
              <a:t>法试验布置图示例</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——ALSE</a:t>
            </a:r>
            <a:r>
              <a:rPr lang="zh-CN" altLang="en-US" sz="2400" kern="0" dirty="0">
                <a:solidFill>
                  <a:srgbClr val="C00000"/>
                </a:solidFill>
                <a:ea typeface="黑体" panose="02010609060101010101" pitchFamily="49" charset="-122"/>
              </a:rPr>
              <a:t>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测试布置</a:t>
            </a:r>
            <a:endParaRPr lang="zh-CN" altLang="en-US" sz="2000" kern="0" dirty="0">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图片 60" descr="DSCN0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628800"/>
            <a:ext cx="28765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63" descr="DSCN00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628800"/>
            <a:ext cx="287655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65" descr="DSCN00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932262"/>
            <a:ext cx="28765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68" descr="DSCN00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3932262"/>
            <a:ext cx="28765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Rectangle 10"/>
          <p:cNvSpPr>
            <a:spLocks noChangeArrowheads="1"/>
          </p:cNvSpPr>
          <p:nvPr/>
        </p:nvSpPr>
        <p:spPr bwMode="auto">
          <a:xfrm>
            <a:off x="0" y="-1673225"/>
            <a:ext cx="9144000" cy="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defRPr/>
            </a:pPr>
            <a:endParaRPr lang="zh-CN" altLang="en-US"/>
          </a:p>
        </p:txBody>
      </p:sp>
      <p:sp>
        <p:nvSpPr>
          <p:cNvPr id="40971" name="Rectangle 11"/>
          <p:cNvSpPr>
            <a:spLocks noChangeArrowheads="1"/>
          </p:cNvSpPr>
          <p:nvPr/>
        </p:nvSpPr>
        <p:spPr bwMode="auto">
          <a:xfrm>
            <a:off x="4464050" y="488950"/>
            <a:ext cx="215900" cy="2444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lgn="ctr" eaLnBrk="0" hangingPunct="0">
              <a:defRPr/>
            </a:pPr>
            <a:r>
              <a:rPr lang="zh-CN" altLang="en-US" sz="1000">
                <a:latin typeface="Times New Roman" pitchFamily="18" charset="0"/>
                <a:cs typeface="Times New Roman" pitchFamily="18" charset="0"/>
              </a:rPr>
              <a:t> </a:t>
            </a:r>
            <a:endParaRPr lang="zh-CN" altLang="en-US"/>
          </a:p>
        </p:txBody>
      </p:sp>
      <p:sp>
        <p:nvSpPr>
          <p:cNvPr id="40973" name="Rectangle 13"/>
          <p:cNvSpPr>
            <a:spLocks noChangeArrowheads="1"/>
          </p:cNvSpPr>
          <p:nvPr/>
        </p:nvSpPr>
        <p:spPr bwMode="auto">
          <a:xfrm>
            <a:off x="4464050" y="6016650"/>
            <a:ext cx="215900" cy="2444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lgn="ctr" eaLnBrk="0" hangingPunct="0">
              <a:defRPr/>
            </a:pPr>
            <a:r>
              <a:rPr lang="zh-CN" altLang="en-US" sz="1000">
                <a:latin typeface="Times New Roman" pitchFamily="18" charset="0"/>
                <a:cs typeface="Times New Roman" pitchFamily="18" charset="0"/>
              </a:rPr>
              <a:t> </a:t>
            </a:r>
            <a:endParaRPr lang="zh-CN" altLang="en-US"/>
          </a:p>
        </p:txBody>
      </p:sp>
      <p:sp>
        <p:nvSpPr>
          <p:cNvPr id="40974" name="Rectangle 14"/>
          <p:cNvSpPr>
            <a:spLocks noChangeArrowheads="1"/>
          </p:cNvSpPr>
          <p:nvPr/>
        </p:nvSpPr>
        <p:spPr bwMode="auto">
          <a:xfrm>
            <a:off x="3070225" y="8135938"/>
            <a:ext cx="3001963" cy="3968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lgn="ctr" eaLnBrk="0" hangingPunct="0">
              <a:tabLst>
                <a:tab pos="4000500" algn="l"/>
              </a:tabLst>
              <a:defRPr/>
            </a:pPr>
            <a:r>
              <a:rPr lang="zh-CN" altLang="en-US" sz="1000">
                <a:latin typeface="Times New Roman" pitchFamily="18" charset="0"/>
                <a:cs typeface="Times New Roman" pitchFamily="18" charset="0"/>
              </a:rPr>
              <a:t> </a:t>
            </a:r>
            <a:endParaRPr lang="zh-CN" altLang="en-US" sz="900"/>
          </a:p>
          <a:p>
            <a:pPr algn="ctr" eaLnBrk="0" hangingPunct="0">
              <a:tabLst>
                <a:tab pos="4000500" algn="l"/>
              </a:tabLst>
              <a:defRPr/>
            </a:pPr>
            <a:r>
              <a:rPr lang="zh-CN" altLang="en-US" sz="1000">
                <a:latin typeface="Times New Roman" pitchFamily="18" charset="0"/>
                <a:cs typeface="Times New Roman" pitchFamily="18" charset="0"/>
              </a:rPr>
              <a:t>辐射</a:t>
            </a:r>
            <a:r>
              <a:rPr lang="en-US" altLang="zh-CN" sz="1000">
                <a:latin typeface="Times New Roman" pitchFamily="18" charset="0"/>
                <a:cs typeface="Times New Roman" pitchFamily="18" charset="0"/>
              </a:rPr>
              <a:t>200MHz-1GHz                        </a:t>
            </a:r>
            <a:r>
              <a:rPr lang="zh-CN" altLang="en-US" sz="1000">
                <a:latin typeface="Times New Roman" pitchFamily="18" charset="0"/>
                <a:cs typeface="Times New Roman" pitchFamily="18" charset="0"/>
              </a:rPr>
              <a:t>辐射</a:t>
            </a:r>
            <a:r>
              <a:rPr lang="en-US" altLang="zh-CN" sz="1000">
                <a:latin typeface="Times New Roman" pitchFamily="18" charset="0"/>
                <a:cs typeface="Times New Roman" pitchFamily="18" charset="0"/>
              </a:rPr>
              <a:t>1GHz-2.5GHz</a:t>
            </a:r>
            <a:endParaRPr lang="en-US" altLang="zh-CN"/>
          </a:p>
        </p:txBody>
      </p:sp>
      <p:sp>
        <p:nvSpPr>
          <p:cNvPr id="40975" name="Text Box 15"/>
          <p:cNvSpPr txBox="1">
            <a:spLocks noChangeArrowheads="1"/>
          </p:cNvSpPr>
          <p:nvPr/>
        </p:nvSpPr>
        <p:spPr bwMode="auto">
          <a:xfrm>
            <a:off x="2195513" y="3849712"/>
            <a:ext cx="1944687" cy="366713"/>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endParaRPr lang="zh-CN" altLang="en-US"/>
          </a:p>
        </p:txBody>
      </p:sp>
      <p:sp>
        <p:nvSpPr>
          <p:cNvPr id="40976" name="Text Box 16"/>
          <p:cNvSpPr txBox="1">
            <a:spLocks noChangeArrowheads="1"/>
          </p:cNvSpPr>
          <p:nvPr/>
        </p:nvSpPr>
        <p:spPr bwMode="auto">
          <a:xfrm>
            <a:off x="1908175" y="3571900"/>
            <a:ext cx="2520950" cy="71755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eaLnBrk="0" hangingPunct="0">
              <a:spcBef>
                <a:spcPct val="20000"/>
              </a:spcBef>
              <a:defRPr/>
            </a:pPr>
            <a:r>
              <a:rPr lang="en-US" altLang="zh-CN" sz="1400">
                <a:latin typeface="黑体" pitchFamily="49" charset="-122"/>
                <a:ea typeface="黑体" pitchFamily="49" charset="-122"/>
              </a:rPr>
              <a:t>0.15MHz</a:t>
            </a:r>
            <a:r>
              <a:rPr lang="zh-CN" altLang="en-US" sz="1400">
                <a:latin typeface="黑体" pitchFamily="49" charset="-122"/>
                <a:ea typeface="黑体" pitchFamily="49" charset="-122"/>
              </a:rPr>
              <a:t>～</a:t>
            </a:r>
            <a:r>
              <a:rPr lang="en-US" altLang="zh-CN" sz="1400">
                <a:latin typeface="黑体" pitchFamily="49" charset="-122"/>
                <a:ea typeface="黑体" pitchFamily="49" charset="-122"/>
              </a:rPr>
              <a:t>30MHz </a:t>
            </a:r>
            <a:r>
              <a:rPr lang="zh-CN" altLang="en-US" sz="1400">
                <a:latin typeface="黑体" pitchFamily="49" charset="-122"/>
                <a:ea typeface="黑体" pitchFamily="49" charset="-122"/>
              </a:rPr>
              <a:t>杆天线</a:t>
            </a:r>
          </a:p>
          <a:p>
            <a:pPr>
              <a:spcBef>
                <a:spcPct val="50000"/>
              </a:spcBef>
              <a:defRPr/>
            </a:pPr>
            <a:endParaRPr lang="zh-CN" altLang="en-US"/>
          </a:p>
        </p:txBody>
      </p:sp>
      <p:sp>
        <p:nvSpPr>
          <p:cNvPr id="40977" name="Text Box 17"/>
          <p:cNvSpPr txBox="1">
            <a:spLocks noChangeArrowheads="1"/>
          </p:cNvSpPr>
          <p:nvPr/>
        </p:nvSpPr>
        <p:spPr bwMode="auto">
          <a:xfrm>
            <a:off x="5003800" y="3571900"/>
            <a:ext cx="2520950" cy="71755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eaLnBrk="0" hangingPunct="0">
              <a:spcBef>
                <a:spcPct val="20000"/>
              </a:spcBef>
              <a:defRPr/>
            </a:pPr>
            <a:r>
              <a:rPr lang="en-US" altLang="zh-CN" sz="1400">
                <a:latin typeface="黑体" pitchFamily="49" charset="-122"/>
                <a:ea typeface="黑体" pitchFamily="49" charset="-122"/>
              </a:rPr>
              <a:t>30MHz</a:t>
            </a:r>
            <a:r>
              <a:rPr lang="zh-CN" altLang="en-US" sz="1400">
                <a:latin typeface="黑体" pitchFamily="49" charset="-122"/>
                <a:ea typeface="黑体" pitchFamily="49" charset="-122"/>
              </a:rPr>
              <a:t>～</a:t>
            </a:r>
            <a:r>
              <a:rPr lang="en-US" altLang="zh-CN" sz="1400">
                <a:latin typeface="黑体" pitchFamily="49" charset="-122"/>
                <a:ea typeface="黑体" pitchFamily="49" charset="-122"/>
              </a:rPr>
              <a:t>300MHz </a:t>
            </a:r>
            <a:r>
              <a:rPr lang="zh-CN" altLang="en-US" sz="1400">
                <a:latin typeface="黑体" pitchFamily="49" charset="-122"/>
                <a:ea typeface="黑体" pitchFamily="49" charset="-122"/>
              </a:rPr>
              <a:t>双锥天线天线</a:t>
            </a:r>
          </a:p>
          <a:p>
            <a:pPr>
              <a:spcBef>
                <a:spcPct val="50000"/>
              </a:spcBef>
              <a:defRPr/>
            </a:pPr>
            <a:endParaRPr lang="zh-CN" altLang="en-US"/>
          </a:p>
        </p:txBody>
      </p:sp>
      <p:sp>
        <p:nvSpPr>
          <p:cNvPr id="40978" name="Text Box 18"/>
          <p:cNvSpPr txBox="1">
            <a:spLocks noChangeArrowheads="1"/>
          </p:cNvSpPr>
          <p:nvPr/>
        </p:nvSpPr>
        <p:spPr bwMode="auto">
          <a:xfrm>
            <a:off x="1646868" y="6104037"/>
            <a:ext cx="2952750" cy="30777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eaLnBrk="0" hangingPunct="0">
              <a:spcBef>
                <a:spcPct val="20000"/>
              </a:spcBef>
              <a:defRPr/>
            </a:pPr>
            <a:r>
              <a:rPr lang="en-US" altLang="zh-CN" sz="1400" dirty="0">
                <a:latin typeface="黑体" pitchFamily="49" charset="-122"/>
                <a:ea typeface="黑体" pitchFamily="49" charset="-122"/>
              </a:rPr>
              <a:t>2000MHz</a:t>
            </a:r>
            <a:r>
              <a:rPr lang="zh-CN" altLang="en-US" sz="1400" dirty="0">
                <a:latin typeface="黑体" pitchFamily="49" charset="-122"/>
                <a:ea typeface="黑体" pitchFamily="49" charset="-122"/>
              </a:rPr>
              <a:t>～</a:t>
            </a:r>
            <a:r>
              <a:rPr lang="en-US" altLang="zh-CN" sz="1400" dirty="0">
                <a:latin typeface="黑体" pitchFamily="49" charset="-122"/>
                <a:ea typeface="黑体" pitchFamily="49" charset="-122"/>
              </a:rPr>
              <a:t>1000MHz </a:t>
            </a:r>
            <a:r>
              <a:rPr lang="zh-CN" altLang="en-US" sz="1400" dirty="0">
                <a:latin typeface="黑体" pitchFamily="49" charset="-122"/>
                <a:ea typeface="黑体" pitchFamily="49" charset="-122"/>
              </a:rPr>
              <a:t>对数周期天线</a:t>
            </a:r>
            <a:endParaRPr lang="zh-CN" altLang="en-US" dirty="0"/>
          </a:p>
        </p:txBody>
      </p:sp>
      <p:sp>
        <p:nvSpPr>
          <p:cNvPr id="40979" name="Text Box 19"/>
          <p:cNvSpPr txBox="1">
            <a:spLocks noChangeArrowheads="1"/>
          </p:cNvSpPr>
          <p:nvPr/>
        </p:nvSpPr>
        <p:spPr bwMode="auto">
          <a:xfrm>
            <a:off x="5037138" y="6085894"/>
            <a:ext cx="2520950" cy="30777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eaLnBrk="0" hangingPunct="0">
              <a:spcBef>
                <a:spcPct val="20000"/>
              </a:spcBef>
              <a:defRPr/>
            </a:pPr>
            <a:r>
              <a:rPr lang="en-US" altLang="zh-CN" sz="1400" dirty="0">
                <a:latin typeface="黑体" pitchFamily="49" charset="-122"/>
                <a:ea typeface="黑体" pitchFamily="49" charset="-122"/>
              </a:rPr>
              <a:t>1000MHz</a:t>
            </a:r>
            <a:r>
              <a:rPr lang="zh-CN" altLang="en-US" sz="1400" dirty="0">
                <a:latin typeface="黑体" pitchFamily="49" charset="-122"/>
                <a:ea typeface="黑体" pitchFamily="49" charset="-122"/>
              </a:rPr>
              <a:t>～</a:t>
            </a:r>
            <a:r>
              <a:rPr lang="en-US" altLang="zh-CN" sz="1400" dirty="0">
                <a:latin typeface="黑体" pitchFamily="49" charset="-122"/>
                <a:ea typeface="黑体" pitchFamily="49" charset="-122"/>
              </a:rPr>
              <a:t>2500MHz </a:t>
            </a:r>
            <a:r>
              <a:rPr lang="zh-CN" altLang="en-US" sz="1400" dirty="0">
                <a:latin typeface="黑体" pitchFamily="49" charset="-122"/>
                <a:ea typeface="黑体" pitchFamily="49" charset="-122"/>
              </a:rPr>
              <a:t>喇叭天线</a:t>
            </a:r>
          </a:p>
        </p:txBody>
      </p:sp>
      <p:sp>
        <p:nvSpPr>
          <p:cNvPr id="17"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——ALSE</a:t>
            </a:r>
            <a:r>
              <a:rPr lang="zh-CN" altLang="en-US" sz="2400" kern="0" dirty="0">
                <a:solidFill>
                  <a:srgbClr val="C00000"/>
                </a:solidFill>
                <a:ea typeface="黑体" panose="02010609060101010101" pitchFamily="49" charset="-122"/>
              </a:rPr>
              <a:t>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测试案例</a:t>
            </a:r>
            <a:endParaRPr lang="zh-CN" altLang="en-US" sz="2000" kern="0" dirty="0">
              <a:ea typeface="黑体" panose="02010609060101010101" pitchFamily="49" charset="-122"/>
            </a:endParaRPr>
          </a:p>
        </p:txBody>
      </p:sp>
      <p:sp>
        <p:nvSpPr>
          <p:cNvPr id="18"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图片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038"/>
            <a:ext cx="45053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8"/>
          <p:cNvSpPr txBox="1">
            <a:spLocks noChangeArrowheads="1"/>
          </p:cNvSpPr>
          <p:nvPr/>
        </p:nvSpPr>
        <p:spPr bwMode="auto">
          <a:xfrm>
            <a:off x="250825" y="4797425"/>
            <a:ext cx="4392613" cy="3048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r>
              <a:rPr lang="en-US" altLang="zh-CN" sz="1400">
                <a:latin typeface="黑体" pitchFamily="49" charset="-122"/>
                <a:ea typeface="黑体" pitchFamily="49" charset="-122"/>
              </a:rPr>
              <a:t>30MHz</a:t>
            </a:r>
            <a:r>
              <a:rPr lang="zh-CN" altLang="en-US" sz="1400">
                <a:latin typeface="黑体" pitchFamily="49" charset="-122"/>
                <a:ea typeface="黑体" pitchFamily="49" charset="-122"/>
              </a:rPr>
              <a:t>～</a:t>
            </a:r>
            <a:r>
              <a:rPr lang="en-US" altLang="zh-CN" sz="1400">
                <a:latin typeface="黑体" pitchFamily="49" charset="-122"/>
                <a:ea typeface="黑体" pitchFamily="49" charset="-122"/>
              </a:rPr>
              <a:t>2.5GHz</a:t>
            </a:r>
            <a:r>
              <a:rPr lang="zh-CN" altLang="en-US" sz="1400">
                <a:latin typeface="黑体" pitchFamily="49" charset="-122"/>
                <a:ea typeface="黑体" pitchFamily="49" charset="-122"/>
              </a:rPr>
              <a:t>辐射发射水平极化峰值和平均值扫描</a:t>
            </a:r>
          </a:p>
        </p:txBody>
      </p:sp>
      <p:pic>
        <p:nvPicPr>
          <p:cNvPr id="23558" name="图片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205038"/>
            <a:ext cx="44259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 Box 10"/>
          <p:cNvSpPr txBox="1">
            <a:spLocks noChangeArrowheads="1"/>
          </p:cNvSpPr>
          <p:nvPr/>
        </p:nvSpPr>
        <p:spPr bwMode="auto">
          <a:xfrm>
            <a:off x="4535488" y="4797425"/>
            <a:ext cx="4608512" cy="30480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r>
              <a:rPr lang="en-US" altLang="zh-CN" sz="1400">
                <a:latin typeface="黑体" pitchFamily="49" charset="-122"/>
                <a:ea typeface="黑体" pitchFamily="49" charset="-122"/>
              </a:rPr>
              <a:t>150kHz</a:t>
            </a:r>
            <a:r>
              <a:rPr lang="zh-CN" altLang="en-US" sz="1400">
                <a:latin typeface="黑体" pitchFamily="49" charset="-122"/>
                <a:ea typeface="黑体" pitchFamily="49" charset="-122"/>
              </a:rPr>
              <a:t>～</a:t>
            </a:r>
            <a:r>
              <a:rPr lang="en-US" altLang="zh-CN" sz="1400">
                <a:latin typeface="黑体" pitchFamily="49" charset="-122"/>
                <a:ea typeface="黑体" pitchFamily="49" charset="-122"/>
              </a:rPr>
              <a:t>2.5GHz</a:t>
            </a:r>
            <a:r>
              <a:rPr lang="zh-CN" altLang="en-US" sz="1400">
                <a:latin typeface="黑体" pitchFamily="49" charset="-122"/>
                <a:ea typeface="黑体" pitchFamily="49" charset="-122"/>
              </a:rPr>
              <a:t>辐射发射垂直极化峰值和平均值扫描</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——ALSE</a:t>
            </a:r>
            <a:r>
              <a:rPr lang="zh-CN" altLang="en-US" sz="2400" kern="0" dirty="0">
                <a:solidFill>
                  <a:srgbClr val="C00000"/>
                </a:solidFill>
                <a:ea typeface="黑体" panose="02010609060101010101" pitchFamily="49" charset="-122"/>
              </a:rPr>
              <a:t>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测试结果</a:t>
            </a:r>
            <a:endParaRPr lang="zh-CN" altLang="en-US" sz="2000" kern="0" dirty="0">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5"/>
          <p:cNvSpPr>
            <a:spLocks noGrp="1"/>
          </p:cNvSpPr>
          <p:nvPr>
            <p:ph type="dt" sz="half" idx="10"/>
          </p:nvPr>
        </p:nvSpPr>
        <p:spPr/>
        <p:txBody>
          <a:bodyPr/>
          <a:lstStyle/>
          <a:p>
            <a:r>
              <a:rPr lang="zh-CN" altLang="en-US"/>
              <a:t>中国汽车工程研究院</a:t>
            </a:r>
          </a:p>
        </p:txBody>
      </p:sp>
      <p:sp>
        <p:nvSpPr>
          <p:cNvPr id="577539" name="Rectangle 3"/>
          <p:cNvSpPr>
            <a:spLocks noGrp="1" noChangeArrowheads="1"/>
          </p:cNvSpPr>
          <p:nvPr>
            <p:ph type="body" sz="half" idx="1"/>
          </p:nvPr>
        </p:nvSpPr>
        <p:spPr>
          <a:xfrm>
            <a:off x="457200" y="2182708"/>
            <a:ext cx="8101012" cy="3960440"/>
          </a:xfrm>
        </p:spPr>
        <p:txBody>
          <a:bodyPr/>
          <a:lstStyle/>
          <a:p>
            <a:pPr marL="266700" indent="-266700"/>
            <a:r>
              <a:rPr lang="zh-CN" altLang="en-US" sz="2400" b="1" dirty="0"/>
              <a:t>优点</a:t>
            </a:r>
          </a:p>
          <a:p>
            <a:pPr marL="266700" indent="-266700"/>
            <a:r>
              <a:rPr lang="zh-CN" altLang="en-US" sz="2000" dirty="0"/>
              <a:t>设备便宜</a:t>
            </a:r>
          </a:p>
          <a:p>
            <a:pPr marL="266700" indent="-266700"/>
            <a:r>
              <a:rPr lang="zh-CN" altLang="en-US" sz="2000" dirty="0"/>
              <a:t>在屏蔽室进行</a:t>
            </a:r>
          </a:p>
          <a:p>
            <a:pPr marL="266700" indent="-266700"/>
            <a:r>
              <a:rPr lang="zh-CN" altLang="en-US" sz="2000" dirty="0">
                <a:solidFill>
                  <a:srgbClr val="FF0000"/>
                </a:solidFill>
              </a:rPr>
              <a:t>同一套设备可进行抗扰度测试</a:t>
            </a:r>
          </a:p>
          <a:p>
            <a:pPr marL="266700" indent="-266700"/>
            <a:endParaRPr lang="zh-CN" altLang="en-US" sz="2000" dirty="0"/>
          </a:p>
          <a:p>
            <a:pPr marL="266700" indent="-266700"/>
            <a:r>
              <a:rPr lang="zh-CN" altLang="en-US" sz="2400" b="1" dirty="0"/>
              <a:t>缺点</a:t>
            </a:r>
          </a:p>
          <a:p>
            <a:pPr marL="266700" indent="-266700"/>
            <a:r>
              <a:rPr lang="zh-CN" altLang="en-US" sz="2000" dirty="0"/>
              <a:t>频率受限（</a:t>
            </a:r>
            <a:r>
              <a:rPr lang="en-US" altLang="zh-CN" sz="2000" dirty="0"/>
              <a:t>0.15~200MHz</a:t>
            </a:r>
            <a:r>
              <a:rPr lang="zh-CN" altLang="en-US" sz="2000" dirty="0"/>
              <a:t>）</a:t>
            </a:r>
          </a:p>
          <a:p>
            <a:pPr marL="266700" indent="-266700"/>
            <a:r>
              <a:rPr lang="en-US" altLang="zh-CN" sz="2000" dirty="0"/>
              <a:t>EUT</a:t>
            </a:r>
            <a:r>
              <a:rPr lang="zh-CN" altLang="en-US" sz="2000" dirty="0"/>
              <a:t>尺寸受限（最高</a:t>
            </a:r>
            <a:r>
              <a:rPr lang="en-US" altLang="zh-CN" sz="2000" dirty="0"/>
              <a:t>b/6</a:t>
            </a:r>
            <a:r>
              <a:rPr lang="zh-CN" altLang="en-US" sz="2000" dirty="0"/>
              <a:t>，最宽</a:t>
            </a:r>
            <a:r>
              <a:rPr lang="en-US" altLang="zh-CN" sz="2000" dirty="0"/>
              <a:t>0.33W</a:t>
            </a:r>
            <a:r>
              <a:rPr lang="zh-CN" altLang="en-US" sz="2000" dirty="0"/>
              <a:t>，最长</a:t>
            </a:r>
            <a:r>
              <a:rPr lang="en-US" altLang="zh-CN" sz="2000" dirty="0"/>
              <a:t>0.6L</a:t>
            </a:r>
            <a:r>
              <a:rPr lang="zh-CN" altLang="en-US" sz="2000" dirty="0"/>
              <a:t>）</a:t>
            </a:r>
          </a:p>
          <a:p>
            <a:pPr marL="266700" indent="-266700"/>
            <a:r>
              <a:rPr lang="zh-CN" altLang="en-US" sz="2000" dirty="0"/>
              <a:t>需要为每个</a:t>
            </a:r>
            <a:r>
              <a:rPr lang="en-US" altLang="zh-CN" sz="2000" dirty="0"/>
              <a:t>EUT</a:t>
            </a:r>
            <a:r>
              <a:rPr lang="zh-CN" altLang="en-US" sz="2000" dirty="0"/>
              <a:t>制作相应的线束板</a:t>
            </a:r>
          </a:p>
          <a:p>
            <a:pPr marL="266700" indent="-266700"/>
            <a:r>
              <a:rPr lang="zh-CN" altLang="en-US" sz="2000" dirty="0"/>
              <a:t>测试布置相对麻烦</a:t>
            </a:r>
          </a:p>
        </p:txBody>
      </p:sp>
      <p:sp>
        <p:nvSpPr>
          <p:cNvPr id="5"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——TEM</a:t>
            </a:r>
            <a:r>
              <a:rPr lang="zh-CN" altLang="en-US" sz="2400" kern="0" dirty="0">
                <a:solidFill>
                  <a:srgbClr val="C00000"/>
                </a:solidFill>
                <a:ea typeface="黑体" panose="02010609060101010101" pitchFamily="49" charset="-122"/>
              </a:rPr>
              <a:t>小室法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对比</a:t>
            </a:r>
            <a:r>
              <a:rPr lang="en-US" altLang="zh-CN" sz="2000" dirty="0">
                <a:latin typeface="黑体" panose="02010609060101010101" pitchFamily="49" charset="-122"/>
                <a:ea typeface="黑体" panose="02010609060101010101" pitchFamily="49" charset="-122"/>
              </a:rPr>
              <a:t>ALSE</a:t>
            </a:r>
          </a:p>
        </p:txBody>
      </p:sp>
      <p:pic>
        <p:nvPicPr>
          <p:cNvPr id="7" name="Picture 1" descr="E:\电磁兼容\欢哥照片\ISO 11452-3：2001\DSCN73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1700808"/>
            <a:ext cx="381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
        <p:nvSpPr>
          <p:cNvPr id="9" name="TextBox 1"/>
          <p:cNvSpPr txBox="1">
            <a:spLocks noChangeArrowheads="1"/>
          </p:cNvSpPr>
          <p:nvPr/>
        </p:nvSpPr>
        <p:spPr bwMode="auto">
          <a:xfrm>
            <a:off x="6211803" y="4553085"/>
            <a:ext cx="1133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pPr>
            <a:r>
              <a:rPr lang="en-US" altLang="zh-CN" sz="1800" b="1" dirty="0">
                <a:latin typeface="华文楷体" panose="02010600040101010101" pitchFamily="2" charset="-122"/>
                <a:ea typeface="华文楷体" panose="02010600040101010101" pitchFamily="2" charset="-122"/>
                <a:cs typeface="Calibri" panose="020F0502020204030204" pitchFamily="34" charset="0"/>
              </a:rPr>
              <a:t>TEM</a:t>
            </a:r>
            <a:r>
              <a:rPr lang="zh-CN" altLang="en-US" sz="1800" b="1" dirty="0">
                <a:latin typeface="华文楷体" panose="02010600040101010101" pitchFamily="2" charset="-122"/>
                <a:ea typeface="华文楷体" panose="02010600040101010101" pitchFamily="2" charset="-122"/>
                <a:cs typeface="Calibri" panose="020F0502020204030204" pitchFamily="34" charset="0"/>
              </a:rPr>
              <a:t>小室</a:t>
            </a:r>
          </a:p>
        </p:txBody>
      </p:sp>
    </p:spTree>
    <p:extLst>
      <p:ext uri="{BB962C8B-B14F-4D97-AF65-F5344CB8AC3E}">
        <p14:creationId xmlns:p14="http://schemas.microsoft.com/office/powerpoint/2010/main" val="2374616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163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495403"/>
            <a:ext cx="7596336" cy="494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日期占位符 5"/>
          <p:cNvSpPr>
            <a:spLocks noGrp="1"/>
          </p:cNvSpPr>
          <p:nvPr>
            <p:ph type="dt" sz="half" idx="10"/>
          </p:nvPr>
        </p:nvSpPr>
        <p:spPr/>
        <p:txBody>
          <a:bodyPr/>
          <a:lstStyle/>
          <a:p>
            <a:r>
              <a:rPr lang="zh-CN" altLang="en-US"/>
              <a:t>中国汽车工程研究院</a:t>
            </a:r>
          </a:p>
        </p:txBody>
      </p:sp>
      <p:sp>
        <p:nvSpPr>
          <p:cNvPr id="581635" name="Rectangle 3"/>
          <p:cNvSpPr>
            <a:spLocks noGrp="1" noChangeArrowheads="1"/>
          </p:cNvSpPr>
          <p:nvPr>
            <p:ph type="body" sz="half" idx="1"/>
          </p:nvPr>
        </p:nvSpPr>
        <p:spPr>
          <a:xfrm>
            <a:off x="4763" y="4221088"/>
            <a:ext cx="3559125" cy="1746886"/>
          </a:xfrm>
        </p:spPr>
        <p:txBody>
          <a:bodyPr/>
          <a:lstStyle/>
          <a:p>
            <a:pPr marL="266700" indent="-266700">
              <a:lnSpc>
                <a:spcPct val="90000"/>
              </a:lnSpc>
            </a:pPr>
            <a:r>
              <a:rPr lang="en-US" altLang="zh-CN" sz="1400" dirty="0">
                <a:solidFill>
                  <a:schemeClr val="tx1"/>
                </a:solidFill>
              </a:rPr>
              <a:t>1 </a:t>
            </a:r>
            <a:r>
              <a:rPr lang="zh-CN" altLang="en-US" sz="1400" dirty="0">
                <a:solidFill>
                  <a:schemeClr val="tx1"/>
                </a:solidFill>
              </a:rPr>
              <a:t>外屏蔽体</a:t>
            </a:r>
          </a:p>
          <a:p>
            <a:pPr marL="266700" indent="-266700">
              <a:lnSpc>
                <a:spcPct val="90000"/>
              </a:lnSpc>
            </a:pPr>
            <a:r>
              <a:rPr lang="en-US" altLang="zh-CN" sz="1400" dirty="0">
                <a:solidFill>
                  <a:schemeClr val="tx1"/>
                </a:solidFill>
              </a:rPr>
              <a:t>2 </a:t>
            </a:r>
            <a:r>
              <a:rPr lang="zh-CN" altLang="en-US" sz="1400" dirty="0">
                <a:solidFill>
                  <a:schemeClr val="tx1"/>
                </a:solidFill>
              </a:rPr>
              <a:t>隔板（内部导体）</a:t>
            </a:r>
          </a:p>
          <a:p>
            <a:pPr marL="266700" indent="-266700">
              <a:lnSpc>
                <a:spcPct val="90000"/>
              </a:lnSpc>
            </a:pPr>
            <a:r>
              <a:rPr lang="en-US" altLang="zh-CN" sz="1400" dirty="0">
                <a:solidFill>
                  <a:schemeClr val="tx1"/>
                </a:solidFill>
              </a:rPr>
              <a:t>3 </a:t>
            </a:r>
            <a:r>
              <a:rPr lang="zh-CN" altLang="en-US" sz="1400" dirty="0">
                <a:solidFill>
                  <a:schemeClr val="tx1"/>
                </a:solidFill>
              </a:rPr>
              <a:t>出入门</a:t>
            </a:r>
          </a:p>
          <a:p>
            <a:pPr marL="266700" indent="-266700">
              <a:lnSpc>
                <a:spcPct val="90000"/>
              </a:lnSpc>
            </a:pPr>
            <a:r>
              <a:rPr lang="en-US" altLang="zh-CN" sz="1400" dirty="0">
                <a:solidFill>
                  <a:schemeClr val="tx1"/>
                </a:solidFill>
              </a:rPr>
              <a:t>4 </a:t>
            </a:r>
            <a:r>
              <a:rPr lang="zh-CN" altLang="en-US" sz="1400" dirty="0">
                <a:solidFill>
                  <a:schemeClr val="tx1"/>
                </a:solidFill>
              </a:rPr>
              <a:t>连接器板（选装）</a:t>
            </a:r>
          </a:p>
          <a:p>
            <a:pPr marL="266700" indent="-266700">
              <a:lnSpc>
                <a:spcPct val="90000"/>
              </a:lnSpc>
            </a:pPr>
            <a:r>
              <a:rPr lang="en-US" altLang="zh-CN" sz="1400" dirty="0">
                <a:solidFill>
                  <a:schemeClr val="tx1"/>
                </a:solidFill>
              </a:rPr>
              <a:t>5 </a:t>
            </a:r>
            <a:r>
              <a:rPr lang="zh-CN" altLang="en-US" sz="1400" dirty="0">
                <a:solidFill>
                  <a:schemeClr val="tx1"/>
                </a:solidFill>
              </a:rPr>
              <a:t>同轴连接器</a:t>
            </a:r>
          </a:p>
          <a:p>
            <a:pPr marL="266700" indent="-266700">
              <a:lnSpc>
                <a:spcPct val="90000"/>
              </a:lnSpc>
            </a:pPr>
            <a:r>
              <a:rPr lang="en-US" altLang="zh-CN" sz="1400" dirty="0">
                <a:solidFill>
                  <a:schemeClr val="tx1"/>
                </a:solidFill>
              </a:rPr>
              <a:t>6 EUT</a:t>
            </a:r>
          </a:p>
          <a:p>
            <a:pPr marL="266700" indent="-266700">
              <a:lnSpc>
                <a:spcPct val="90000"/>
              </a:lnSpc>
            </a:pPr>
            <a:r>
              <a:rPr lang="en-US" altLang="zh-CN" sz="1400" dirty="0">
                <a:solidFill>
                  <a:schemeClr val="tx1"/>
                </a:solidFill>
              </a:rPr>
              <a:t>7</a:t>
            </a:r>
            <a:r>
              <a:rPr lang="zh-CN" altLang="en-US" sz="1400" dirty="0">
                <a:solidFill>
                  <a:schemeClr val="tx1"/>
                </a:solidFill>
              </a:rPr>
              <a:t>低相关介电常数材料支撑（</a:t>
            </a:r>
            <a:r>
              <a:rPr lang="en-US" altLang="zh-CN" sz="1400" dirty="0">
                <a:solidFill>
                  <a:schemeClr val="tx1"/>
                </a:solidFill>
              </a:rPr>
              <a:t>εr≤1.4</a:t>
            </a:r>
            <a:r>
              <a:rPr lang="zh-CN" altLang="en-US" sz="1400" dirty="0">
                <a:solidFill>
                  <a:schemeClr val="tx1"/>
                </a:solidFill>
              </a:rPr>
              <a:t>）</a:t>
            </a:r>
            <a:r>
              <a:rPr lang="zh-CN" altLang="en-US" sz="1400" dirty="0"/>
              <a:t> </a:t>
            </a:r>
          </a:p>
          <a:p>
            <a:pPr marL="266700" indent="-266700">
              <a:lnSpc>
                <a:spcPct val="90000"/>
              </a:lnSpc>
            </a:pPr>
            <a:r>
              <a:rPr lang="en-US" altLang="zh-CN" sz="1400" dirty="0">
                <a:solidFill>
                  <a:schemeClr val="tx1"/>
                </a:solidFill>
              </a:rPr>
              <a:t>8</a:t>
            </a:r>
            <a:r>
              <a:rPr lang="zh-CN" altLang="en-US" sz="1400" dirty="0">
                <a:solidFill>
                  <a:schemeClr val="tx1"/>
                </a:solidFill>
              </a:rPr>
              <a:t>人工线束</a:t>
            </a:r>
          </a:p>
          <a:p>
            <a:pPr marL="266700" indent="-266700">
              <a:buClr>
                <a:schemeClr val="accent2"/>
              </a:buClr>
              <a:buFont typeface="Wingdings" panose="05000000000000000000" pitchFamily="2" charset="2"/>
              <a:buNone/>
            </a:pPr>
            <a:endParaRPr lang="en-US" altLang="zh-CN" sz="1400" dirty="0">
              <a:solidFill>
                <a:srgbClr val="000000"/>
              </a:solidFill>
              <a:latin typeface="宋体" panose="02010600030101010101" pitchFamily="2" charset="-122"/>
            </a:endParaRPr>
          </a:p>
        </p:txBody>
      </p:sp>
      <p:sp>
        <p:nvSpPr>
          <p:cNvPr id="7"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——TEM</a:t>
            </a:r>
            <a:r>
              <a:rPr lang="zh-CN" altLang="en-US" sz="2400" kern="0" dirty="0">
                <a:solidFill>
                  <a:srgbClr val="C00000"/>
                </a:solidFill>
                <a:ea typeface="黑体" panose="02010609060101010101" pitchFamily="49" charset="-122"/>
              </a:rPr>
              <a:t>小室法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结构</a:t>
            </a:r>
            <a:endParaRPr lang="en-US" altLang="zh-CN" sz="2000" dirty="0">
              <a:latin typeface="黑体" panose="02010609060101010101" pitchFamily="49" charset="-122"/>
              <a:ea typeface="黑体" panose="02010609060101010101" pitchFamily="49" charset="-122"/>
            </a:endParaRPr>
          </a:p>
        </p:txBody>
      </p:sp>
      <p:sp>
        <p:nvSpPr>
          <p:cNvPr id="8"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extLst>
      <p:ext uri="{BB962C8B-B14F-4D97-AF65-F5344CB8AC3E}">
        <p14:creationId xmlns:p14="http://schemas.microsoft.com/office/powerpoint/2010/main" val="83659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a:xfrm>
            <a:off x="457200" y="1196975"/>
            <a:ext cx="8229600" cy="5111750"/>
          </a:xfrm>
        </p:spPr>
        <p:txBody>
          <a:bodyPr/>
          <a:lstStyle/>
          <a:p>
            <a:pPr eaLnBrk="1" hangingPunct="1">
              <a:lnSpc>
                <a:spcPct val="150000"/>
              </a:lnSpc>
              <a:buFont typeface="Wingdings" pitchFamily="2" charset="2"/>
              <a:buChar char="Ø"/>
              <a:defRPr/>
            </a:pPr>
            <a:r>
              <a:rPr lang="zh-CN" altLang="en-US" sz="2400" dirty="0">
                <a:solidFill>
                  <a:srgbClr val="C00000"/>
                </a:solidFill>
                <a:ea typeface="黑体" pitchFamily="49" charset="-122"/>
              </a:rPr>
              <a:t>频率：</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en-US" altLang="zh-CN" sz="2000" dirty="0">
                <a:latin typeface="黑体" pitchFamily="49" charset="-122"/>
                <a:ea typeface="黑体" pitchFamily="49" charset="-122"/>
                <a:cs typeface="+mn-cs"/>
              </a:rPr>
              <a:t>150kHz-2500MHz</a:t>
            </a:r>
          </a:p>
          <a:p>
            <a:pPr eaLnBrk="1" hangingPunct="1">
              <a:lnSpc>
                <a:spcPct val="150000"/>
              </a:lnSpc>
              <a:buFont typeface="Wingdings" pitchFamily="2" charset="2"/>
              <a:buChar char="Ø"/>
              <a:defRPr/>
            </a:pPr>
            <a:r>
              <a:rPr lang="zh-CN" altLang="en-US" sz="2400" dirty="0">
                <a:solidFill>
                  <a:srgbClr val="C00000"/>
                </a:solidFill>
                <a:ea typeface="黑体" pitchFamily="49" charset="-122"/>
              </a:rPr>
              <a:t>目的：</a:t>
            </a:r>
            <a:endParaRPr lang="en-US" altLang="zh-CN" sz="2400" dirty="0">
              <a:solidFill>
                <a:srgbClr val="C00000"/>
              </a:solidFill>
              <a:ea typeface="黑体" pitchFamily="49" charset="-122"/>
            </a:endParaRPr>
          </a:p>
          <a:p>
            <a:pPr marL="720000" lvl="1" indent="-342900" eaLnBrk="1" hangingPunct="1">
              <a:buClr>
                <a:srgbClr val="C00000"/>
              </a:buClr>
              <a:buFont typeface="Wingdings" pitchFamily="2" charset="2"/>
              <a:buChar char="n"/>
              <a:defRPr/>
            </a:pPr>
            <a:r>
              <a:rPr lang="zh-CN" altLang="en-US" sz="2000" dirty="0">
                <a:latin typeface="黑体" pitchFamily="49" charset="-122"/>
                <a:ea typeface="黑体" pitchFamily="49" charset="-122"/>
                <a:cs typeface="+mn-cs"/>
              </a:rPr>
              <a:t>建立一套试验方法，用以测量来自车辆电气系统的电磁发射</a:t>
            </a:r>
          </a:p>
          <a:p>
            <a:pPr marL="720000" lvl="1" indent="-342900" eaLnBrk="1" hangingPunct="1">
              <a:buClr>
                <a:srgbClr val="C00000"/>
              </a:buClr>
              <a:buFont typeface="Wingdings" pitchFamily="2" charset="2"/>
              <a:buChar char="n"/>
              <a:defRPr/>
            </a:pPr>
            <a:r>
              <a:rPr lang="zh-CN" altLang="en-US" sz="2000" dirty="0">
                <a:latin typeface="黑体" pitchFamily="49" charset="-122"/>
                <a:ea typeface="黑体" pitchFamily="49" charset="-122"/>
                <a:cs typeface="+mn-cs"/>
              </a:rPr>
              <a:t>给车上的电气系统的电磁辐射设定限值</a:t>
            </a:r>
            <a:endParaRPr lang="en-US" altLang="zh-CN" sz="2000" dirty="0">
              <a:latin typeface="黑体" pitchFamily="49" charset="-122"/>
              <a:ea typeface="黑体" pitchFamily="49" charset="-122"/>
              <a:cs typeface="+mn-cs"/>
            </a:endParaRPr>
          </a:p>
          <a:p>
            <a:pPr marL="720000" lvl="1" indent="-342900" eaLnBrk="1" hangingPunct="1">
              <a:buClr>
                <a:srgbClr val="C00000"/>
              </a:buClr>
              <a:buFont typeface="Wingdings" pitchFamily="2" charset="2"/>
              <a:buChar char="n"/>
              <a:defRPr/>
            </a:pPr>
            <a:endParaRPr lang="zh-CN" altLang="en-US" sz="800" dirty="0">
              <a:latin typeface="黑体" pitchFamily="49" charset="-122"/>
              <a:ea typeface="黑体" pitchFamily="49" charset="-122"/>
              <a:cs typeface="+mn-cs"/>
            </a:endParaRPr>
          </a:p>
          <a:p>
            <a:pPr marL="720000" lvl="1" indent="-342900" eaLnBrk="1" hangingPunct="1">
              <a:buClr>
                <a:srgbClr val="C00000"/>
              </a:buClr>
              <a:buFont typeface="Wingdings" pitchFamily="2" charset="2"/>
              <a:buChar char="n"/>
              <a:defRPr/>
            </a:pPr>
            <a:r>
              <a:rPr lang="zh-CN" altLang="en-US" sz="2000" dirty="0">
                <a:latin typeface="黑体" pitchFamily="49" charset="-122"/>
                <a:ea typeface="黑体" pitchFamily="49" charset="-122"/>
                <a:cs typeface="+mn-cs"/>
              </a:rPr>
              <a:t>建立一套不依赖于整车的车载零部件和模块的实验方法</a:t>
            </a:r>
          </a:p>
          <a:p>
            <a:pPr marL="720000" lvl="1" indent="-342900" eaLnBrk="1" hangingPunct="1">
              <a:buClr>
                <a:srgbClr val="C00000"/>
              </a:buClr>
              <a:buFont typeface="Wingdings" pitchFamily="2" charset="2"/>
              <a:buChar char="n"/>
              <a:defRPr/>
            </a:pPr>
            <a:r>
              <a:rPr lang="zh-CN" altLang="en-US" sz="2000" dirty="0">
                <a:latin typeface="黑体" pitchFamily="49" charset="-122"/>
                <a:ea typeface="黑体" pitchFamily="49" charset="-122"/>
                <a:cs typeface="+mn-cs"/>
              </a:rPr>
              <a:t>为来自零部件的电磁辐射设定限值</a:t>
            </a:r>
            <a:endParaRPr lang="en-US" altLang="zh-CN" sz="2000" dirty="0">
              <a:latin typeface="黑体" pitchFamily="49" charset="-122"/>
              <a:ea typeface="黑体" pitchFamily="49" charset="-122"/>
              <a:cs typeface="+mn-cs"/>
            </a:endParaRPr>
          </a:p>
          <a:p>
            <a:pPr marL="720000" lvl="1" indent="-342900" eaLnBrk="1" hangingPunct="1">
              <a:buClr>
                <a:srgbClr val="C00000"/>
              </a:buClr>
              <a:buFont typeface="Wingdings" pitchFamily="2" charset="2"/>
              <a:buChar char="n"/>
              <a:defRPr/>
            </a:pPr>
            <a:endParaRPr lang="zh-CN" altLang="en-US" sz="800" dirty="0">
              <a:latin typeface="黑体" pitchFamily="49" charset="-122"/>
              <a:ea typeface="黑体" pitchFamily="49" charset="-122"/>
              <a:cs typeface="+mn-cs"/>
            </a:endParaRPr>
          </a:p>
          <a:p>
            <a:pPr marL="720000" lvl="1" indent="-342900" eaLnBrk="1" hangingPunct="1">
              <a:buClr>
                <a:srgbClr val="C00000"/>
              </a:buClr>
              <a:buFont typeface="Wingdings" pitchFamily="2" charset="2"/>
              <a:buChar char="n"/>
              <a:defRPr/>
            </a:pPr>
            <a:r>
              <a:rPr lang="zh-CN" altLang="en-US" sz="2000" dirty="0">
                <a:latin typeface="黑体" pitchFamily="49" charset="-122"/>
                <a:ea typeface="黑体" pitchFamily="49" charset="-122"/>
                <a:cs typeface="+mn-cs"/>
              </a:rPr>
              <a:t>将汽车零部件按照干扰时间长短分类，设定限值的范围</a:t>
            </a:r>
          </a:p>
          <a:p>
            <a:pPr eaLnBrk="1" hangingPunct="1">
              <a:lnSpc>
                <a:spcPct val="150000"/>
              </a:lnSpc>
              <a:buFont typeface="Wingdings" pitchFamily="2" charset="2"/>
              <a:buChar char="Ø"/>
              <a:defRPr/>
            </a:pPr>
            <a:r>
              <a:rPr lang="zh-CN" altLang="en-US" sz="2400" dirty="0">
                <a:solidFill>
                  <a:srgbClr val="C00000"/>
                </a:solidFill>
                <a:ea typeface="黑体" pitchFamily="49" charset="-122"/>
              </a:rPr>
              <a:t>适用于以下产品：</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任何用于车辆、挂车和装置的电子</a:t>
            </a:r>
            <a:r>
              <a:rPr lang="en-US" altLang="zh-CN" sz="2000" dirty="0">
                <a:latin typeface="黑体" pitchFamily="49" charset="-122"/>
                <a:ea typeface="黑体" pitchFamily="49" charset="-122"/>
                <a:cs typeface="+mn-cs"/>
              </a:rPr>
              <a:t>/</a:t>
            </a:r>
            <a:r>
              <a:rPr lang="zh-CN" altLang="en-US" sz="2000" dirty="0">
                <a:latin typeface="黑体" pitchFamily="49" charset="-122"/>
                <a:ea typeface="黑体" pitchFamily="49" charset="-122"/>
                <a:cs typeface="+mn-cs"/>
              </a:rPr>
              <a:t>电气零部件</a:t>
            </a:r>
            <a:r>
              <a:rPr lang="en-US" altLang="zh-CN" sz="2000" dirty="0">
                <a:latin typeface="黑体" pitchFamily="49" charset="-122"/>
                <a:ea typeface="黑体" pitchFamily="49" charset="-122"/>
                <a:cs typeface="+mn-cs"/>
              </a:rPr>
              <a:t>;</a:t>
            </a:r>
            <a:endParaRPr lang="zh-CN" altLang="en-US" sz="2000" dirty="0">
              <a:latin typeface="黑体" pitchFamily="49" charset="-122"/>
              <a:ea typeface="黑体" pitchFamily="49" charset="-122"/>
              <a:cs typeface="+mn-cs"/>
            </a:endParaRPr>
          </a:p>
        </p:txBody>
      </p:sp>
      <p:sp>
        <p:nvSpPr>
          <p:cNvPr id="2" name="标题 1"/>
          <p:cNvSpPr>
            <a:spLocks noGrp="1"/>
          </p:cNvSpPr>
          <p:nvPr>
            <p:ph type="title"/>
          </p:nvPr>
        </p:nvSpPr>
        <p:spPr>
          <a:xfrm>
            <a:off x="1" y="333375"/>
            <a:ext cx="9055100" cy="566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buFont typeface="Arial" pitchFamily="34" charset="0"/>
              <a:buNone/>
              <a:defRPr/>
            </a:pPr>
            <a:r>
              <a:rPr lang="zh-CN" altLang="en-US" sz="2800" kern="1200" dirty="0">
                <a:solidFill>
                  <a:schemeClr val="tx1"/>
                </a:solidFill>
                <a:latin typeface="Calibri" pitchFamily="34" charset="0"/>
                <a:ea typeface="黑体" pitchFamily="49" charset="-122"/>
                <a:cs typeface="+mn-cs"/>
              </a:rPr>
              <a:t>一、适用范围</a:t>
            </a:r>
          </a:p>
        </p:txBody>
      </p:sp>
    </p:spTree>
    <p:extLst>
      <p:ext uri="{BB962C8B-B14F-4D97-AF65-F5344CB8AC3E}">
        <p14:creationId xmlns:p14="http://schemas.microsoft.com/office/powerpoint/2010/main" val="1784438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r>
              <a:rPr lang="zh-CN" altLang="en-US"/>
              <a:t>中国汽车工程研究院</a:t>
            </a:r>
          </a:p>
        </p:txBody>
      </p:sp>
      <p:sp>
        <p:nvSpPr>
          <p:cNvPr id="582659" name="Rectangle 3"/>
          <p:cNvSpPr>
            <a:spLocks noGrp="1" noChangeArrowheads="1"/>
          </p:cNvSpPr>
          <p:nvPr>
            <p:ph type="body" sz="half" idx="1"/>
          </p:nvPr>
        </p:nvSpPr>
        <p:spPr>
          <a:xfrm>
            <a:off x="636018" y="2093582"/>
            <a:ext cx="3359917" cy="3465512"/>
          </a:xfrm>
        </p:spPr>
        <p:txBody>
          <a:bodyPr/>
          <a:lstStyle/>
          <a:p>
            <a:pPr marL="266700" indent="-266700"/>
            <a:r>
              <a:rPr lang="en-US" altLang="zh-CN" sz="1400" dirty="0">
                <a:solidFill>
                  <a:schemeClr val="tx1"/>
                </a:solidFill>
              </a:rPr>
              <a:t>1 </a:t>
            </a:r>
            <a:r>
              <a:rPr lang="zh-CN" altLang="en-US" sz="1400" dirty="0">
                <a:solidFill>
                  <a:schemeClr val="tx1"/>
                </a:solidFill>
              </a:rPr>
              <a:t>测量设备</a:t>
            </a:r>
          </a:p>
          <a:p>
            <a:pPr marL="266700" indent="-266700"/>
            <a:r>
              <a:rPr lang="en-US" altLang="zh-CN" sz="1400" dirty="0">
                <a:solidFill>
                  <a:schemeClr val="tx1"/>
                </a:solidFill>
              </a:rPr>
              <a:t>2 TEM</a:t>
            </a:r>
            <a:r>
              <a:rPr lang="zh-CN" altLang="en-US" sz="1400" dirty="0">
                <a:solidFill>
                  <a:schemeClr val="tx1"/>
                </a:solidFill>
              </a:rPr>
              <a:t>小室</a:t>
            </a:r>
          </a:p>
          <a:p>
            <a:pPr marL="266700" indent="-266700"/>
            <a:r>
              <a:rPr lang="en-US" altLang="zh-CN" sz="1400" dirty="0">
                <a:solidFill>
                  <a:schemeClr val="tx1"/>
                </a:solidFill>
              </a:rPr>
              <a:t>3 EUT</a:t>
            </a:r>
          </a:p>
          <a:p>
            <a:pPr marL="266700" indent="-266700"/>
            <a:r>
              <a:rPr lang="en-US" altLang="zh-CN" sz="1400" dirty="0">
                <a:solidFill>
                  <a:schemeClr val="tx1"/>
                </a:solidFill>
              </a:rPr>
              <a:t>4 </a:t>
            </a:r>
            <a:r>
              <a:rPr lang="zh-CN" altLang="en-US" sz="1400" dirty="0">
                <a:solidFill>
                  <a:schemeClr val="tx1"/>
                </a:solidFill>
              </a:rPr>
              <a:t>人工网络</a:t>
            </a:r>
          </a:p>
          <a:p>
            <a:pPr marL="266700" indent="-266700"/>
            <a:r>
              <a:rPr lang="en-US" altLang="zh-CN" sz="1400" dirty="0">
                <a:solidFill>
                  <a:schemeClr val="tx1"/>
                </a:solidFill>
              </a:rPr>
              <a:t>5 </a:t>
            </a:r>
            <a:r>
              <a:rPr lang="zh-CN" altLang="en-US" sz="1400" dirty="0">
                <a:solidFill>
                  <a:schemeClr val="tx1"/>
                </a:solidFill>
              </a:rPr>
              <a:t>电源</a:t>
            </a:r>
          </a:p>
          <a:p>
            <a:pPr marL="266700" indent="-266700"/>
            <a:r>
              <a:rPr lang="en-US" altLang="zh-CN" sz="1400" dirty="0">
                <a:solidFill>
                  <a:schemeClr val="tx1"/>
                </a:solidFill>
              </a:rPr>
              <a:t>6 50</a:t>
            </a:r>
            <a:r>
              <a:rPr lang="el-GR" altLang="zh-CN" sz="1400" dirty="0">
                <a:solidFill>
                  <a:schemeClr val="tx1"/>
                </a:solidFill>
                <a:cs typeface="Arial" panose="020B0604020202020204" pitchFamily="34" charset="0"/>
              </a:rPr>
              <a:t>Ω</a:t>
            </a:r>
            <a:r>
              <a:rPr lang="zh-CN" altLang="en-US" sz="1400" dirty="0">
                <a:solidFill>
                  <a:schemeClr val="tx1"/>
                </a:solidFill>
                <a:cs typeface="Arial" panose="020B0604020202020204" pitchFamily="34" charset="0"/>
              </a:rPr>
              <a:t>终端电阻</a:t>
            </a:r>
            <a:endParaRPr lang="en-US" altLang="el-GR" sz="1400" dirty="0">
              <a:solidFill>
                <a:schemeClr val="tx1"/>
              </a:solidFill>
              <a:cs typeface="Arial" panose="020B0604020202020204" pitchFamily="34" charset="0"/>
            </a:endParaRPr>
          </a:p>
          <a:p>
            <a:pPr marL="266700" indent="-266700"/>
            <a:r>
              <a:rPr lang="en-US" altLang="zh-CN" sz="1400" dirty="0">
                <a:solidFill>
                  <a:schemeClr val="tx1"/>
                </a:solidFill>
              </a:rPr>
              <a:t>7</a:t>
            </a:r>
            <a:r>
              <a:rPr lang="zh-CN" altLang="en-US" sz="1400" dirty="0">
                <a:solidFill>
                  <a:schemeClr val="tx1"/>
                </a:solidFill>
              </a:rPr>
              <a:t>低相关介电常数材料支撑（</a:t>
            </a:r>
            <a:r>
              <a:rPr lang="en-US" altLang="zh-CN" sz="1400" dirty="0">
                <a:solidFill>
                  <a:schemeClr val="tx1"/>
                </a:solidFill>
              </a:rPr>
              <a:t>εr≤1.4</a:t>
            </a:r>
            <a:r>
              <a:rPr lang="zh-CN" altLang="en-US" sz="1400" dirty="0">
                <a:solidFill>
                  <a:schemeClr val="tx1"/>
                </a:solidFill>
              </a:rPr>
              <a:t>）</a:t>
            </a:r>
            <a:endParaRPr lang="zh-CN" altLang="en-US" sz="1400" dirty="0">
              <a:solidFill>
                <a:srgbClr val="000000"/>
              </a:solidFill>
              <a:latin typeface="宋体" panose="02010600030101010101" pitchFamily="2" charset="-122"/>
            </a:endParaRPr>
          </a:p>
        </p:txBody>
      </p:sp>
      <p:pic>
        <p:nvPicPr>
          <p:cNvPr id="582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590840"/>
            <a:ext cx="5578475" cy="347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2662" name="Rectangle 6"/>
          <p:cNvSpPr>
            <a:spLocks noChangeArrowheads="1"/>
          </p:cNvSpPr>
          <p:nvPr/>
        </p:nvSpPr>
        <p:spPr bwMode="auto">
          <a:xfrm>
            <a:off x="669329" y="4863637"/>
            <a:ext cx="66532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80000"/>
              </a:lnSpc>
              <a:spcBef>
                <a:spcPct val="20000"/>
              </a:spcBef>
              <a:buFontTx/>
              <a:buChar char="•"/>
            </a:pPr>
            <a:r>
              <a:rPr lang="zh-CN" altLang="en-US" sz="2000" dirty="0">
                <a:solidFill>
                  <a:srgbClr val="000000"/>
                </a:solidFill>
                <a:effectLst/>
              </a:rPr>
              <a:t>线束长度</a:t>
            </a:r>
            <a:r>
              <a:rPr lang="en-US" altLang="zh-CN" sz="2000" dirty="0">
                <a:solidFill>
                  <a:srgbClr val="000000"/>
                </a:solidFill>
                <a:effectLst/>
              </a:rPr>
              <a:t>450±45mm</a:t>
            </a:r>
          </a:p>
          <a:p>
            <a:pPr>
              <a:lnSpc>
                <a:spcPct val="80000"/>
              </a:lnSpc>
              <a:spcBef>
                <a:spcPct val="20000"/>
              </a:spcBef>
              <a:buFontTx/>
              <a:buChar char="•"/>
            </a:pPr>
            <a:r>
              <a:rPr lang="en-US" altLang="zh-CN" sz="2000" dirty="0">
                <a:solidFill>
                  <a:srgbClr val="000000"/>
                </a:solidFill>
                <a:effectLst/>
              </a:rPr>
              <a:t>EUT</a:t>
            </a:r>
            <a:r>
              <a:rPr lang="zh-CN" altLang="en-US" sz="2000" dirty="0">
                <a:solidFill>
                  <a:srgbClr val="000000"/>
                </a:solidFill>
                <a:effectLst/>
              </a:rPr>
              <a:t>地应与连接器板相连，不能直接连在</a:t>
            </a:r>
            <a:r>
              <a:rPr lang="en-US" altLang="zh-CN" sz="2000" dirty="0">
                <a:solidFill>
                  <a:srgbClr val="000000"/>
                </a:solidFill>
                <a:effectLst/>
              </a:rPr>
              <a:t>TEM</a:t>
            </a:r>
            <a:r>
              <a:rPr lang="zh-CN" altLang="en-US" sz="2000" dirty="0">
                <a:solidFill>
                  <a:srgbClr val="000000"/>
                </a:solidFill>
                <a:effectLst/>
              </a:rPr>
              <a:t>小室地板上</a:t>
            </a:r>
          </a:p>
        </p:txBody>
      </p:sp>
      <p:sp>
        <p:nvSpPr>
          <p:cNvPr id="7"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——TEM</a:t>
            </a:r>
            <a:r>
              <a:rPr lang="zh-CN" altLang="en-US" sz="2400" kern="0" dirty="0">
                <a:solidFill>
                  <a:srgbClr val="C00000"/>
                </a:solidFill>
                <a:ea typeface="黑体" panose="02010609060101010101" pitchFamily="49" charset="-122"/>
              </a:rPr>
              <a:t>小室法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测试布置</a:t>
            </a:r>
            <a:endParaRPr lang="en-US" altLang="zh-CN" sz="2000" dirty="0">
              <a:latin typeface="黑体" panose="02010609060101010101" pitchFamily="49" charset="-122"/>
              <a:ea typeface="黑体" panose="02010609060101010101" pitchFamily="49" charset="-122"/>
            </a:endParaRPr>
          </a:p>
        </p:txBody>
      </p:sp>
      <p:sp>
        <p:nvSpPr>
          <p:cNvPr id="9"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Tree>
    <p:extLst>
      <p:ext uri="{BB962C8B-B14F-4D97-AF65-F5344CB8AC3E}">
        <p14:creationId xmlns:p14="http://schemas.microsoft.com/office/powerpoint/2010/main" val="8637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Rectangle 3"/>
          <p:cNvSpPr>
            <a:spLocks noGrp="1" noChangeArrowheads="1"/>
          </p:cNvSpPr>
          <p:nvPr>
            <p:ph type="body" sz="half" idx="1"/>
          </p:nvPr>
        </p:nvSpPr>
        <p:spPr>
          <a:xfrm>
            <a:off x="954089" y="2205038"/>
            <a:ext cx="8101012" cy="3672408"/>
          </a:xfrm>
        </p:spPr>
        <p:txBody>
          <a:bodyPr/>
          <a:lstStyle/>
          <a:p>
            <a:pPr marL="266700" indent="-266700"/>
            <a:r>
              <a:rPr lang="zh-CN" altLang="en-US" sz="2400" b="1" dirty="0"/>
              <a:t>优点</a:t>
            </a:r>
          </a:p>
          <a:p>
            <a:pPr marL="266700" indent="-266700"/>
            <a:r>
              <a:rPr lang="zh-CN" altLang="en-US" sz="2000" dirty="0"/>
              <a:t>设备便宜</a:t>
            </a:r>
          </a:p>
          <a:p>
            <a:pPr marL="266700" indent="-266700"/>
            <a:r>
              <a:rPr lang="zh-CN" altLang="en-US" sz="2000" dirty="0"/>
              <a:t>在屏蔽室进行</a:t>
            </a:r>
          </a:p>
          <a:p>
            <a:pPr marL="266700" indent="-266700"/>
            <a:r>
              <a:rPr lang="zh-CN" altLang="en-US" sz="2000" dirty="0">
                <a:solidFill>
                  <a:srgbClr val="FF0000"/>
                </a:solidFill>
              </a:rPr>
              <a:t>同一套设备可进行抗扰度测试</a:t>
            </a:r>
          </a:p>
          <a:p>
            <a:pPr marL="266700" indent="-266700"/>
            <a:endParaRPr lang="zh-CN" altLang="en-US" sz="2000" dirty="0"/>
          </a:p>
          <a:p>
            <a:pPr marL="266700" indent="-266700"/>
            <a:r>
              <a:rPr lang="zh-CN" altLang="en-US" sz="2400" b="1" dirty="0"/>
              <a:t>缺点</a:t>
            </a:r>
          </a:p>
          <a:p>
            <a:pPr marL="266700" indent="-266700"/>
            <a:r>
              <a:rPr lang="zh-CN" altLang="en-US" sz="2000" dirty="0"/>
              <a:t>频率受限（</a:t>
            </a:r>
            <a:r>
              <a:rPr lang="en-US" altLang="zh-CN" sz="2000" dirty="0"/>
              <a:t>0.15~400MHz</a:t>
            </a:r>
            <a:r>
              <a:rPr lang="zh-CN" altLang="en-US" sz="2000" dirty="0"/>
              <a:t>，最高可拓展到</a:t>
            </a:r>
            <a:r>
              <a:rPr lang="en-US" altLang="zh-CN" sz="2000" dirty="0"/>
              <a:t>1000M Hz</a:t>
            </a:r>
            <a:r>
              <a:rPr lang="zh-CN" altLang="en-US" sz="2000" dirty="0"/>
              <a:t>）</a:t>
            </a:r>
          </a:p>
          <a:p>
            <a:pPr marL="533400" lvl="1" indent="1588">
              <a:buFontTx/>
              <a:buNone/>
            </a:pPr>
            <a:r>
              <a:rPr lang="en-US" altLang="zh-CN" sz="1800" dirty="0"/>
              <a:t>1000MHz</a:t>
            </a:r>
            <a:r>
              <a:rPr lang="zh-CN" altLang="en-US" sz="1800" dirty="0"/>
              <a:t>需满足</a:t>
            </a:r>
            <a:r>
              <a:rPr lang="en-US" altLang="zh-CN" sz="1800" dirty="0"/>
              <a:t>EUT</a:t>
            </a:r>
            <a:r>
              <a:rPr lang="zh-CN" altLang="en-US" sz="1800" dirty="0"/>
              <a:t>在隔板下面；</a:t>
            </a:r>
            <a:r>
              <a:rPr lang="en-US" altLang="zh-CN" sz="1800" dirty="0"/>
              <a:t>EUT</a:t>
            </a:r>
            <a:r>
              <a:rPr lang="zh-CN" altLang="en-US" sz="1800" dirty="0"/>
              <a:t>低于</a:t>
            </a:r>
            <a:r>
              <a:rPr lang="en-US" altLang="zh-CN" sz="1800" dirty="0"/>
              <a:t>h/3</a:t>
            </a:r>
            <a:r>
              <a:rPr lang="zh-CN" altLang="en-US" sz="1800" dirty="0"/>
              <a:t>；屏蔽室对带状线阻抗影响，相对于开阔场小于</a:t>
            </a:r>
            <a:r>
              <a:rPr lang="en-US" altLang="zh-CN" sz="1800" dirty="0"/>
              <a:t>6dB</a:t>
            </a:r>
            <a:r>
              <a:rPr lang="zh-CN" altLang="en-US" sz="1800" dirty="0"/>
              <a:t>（屏蔽室可贴吸波材料）</a:t>
            </a:r>
          </a:p>
        </p:txBody>
      </p:sp>
      <p:sp>
        <p:nvSpPr>
          <p:cNvPr id="5"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带状线法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对比</a:t>
            </a:r>
            <a:r>
              <a:rPr lang="en-US" altLang="zh-CN" sz="2000" dirty="0">
                <a:latin typeface="黑体" panose="02010609060101010101" pitchFamily="49" charset="-122"/>
                <a:ea typeface="黑体" panose="02010609060101010101" pitchFamily="49" charset="-122"/>
              </a:rPr>
              <a:t>ALSE</a:t>
            </a:r>
          </a:p>
        </p:txBody>
      </p:sp>
      <p:sp>
        <p:nvSpPr>
          <p:cNvPr id="7"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601" y="1305185"/>
            <a:ext cx="381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p:cNvSpPr txBox="1">
            <a:spLocks noChangeArrowheads="1"/>
          </p:cNvSpPr>
          <p:nvPr/>
        </p:nvSpPr>
        <p:spPr bwMode="auto">
          <a:xfrm>
            <a:off x="6182755" y="4167448"/>
            <a:ext cx="1560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pPr>
            <a:r>
              <a:rPr lang="en-US" altLang="zh-CN" sz="1800" b="1" dirty="0">
                <a:latin typeface="华文楷体" panose="02010600040101010101" pitchFamily="2" charset="-122"/>
                <a:ea typeface="华文楷体" panose="02010600040101010101" pitchFamily="2" charset="-122"/>
                <a:cs typeface="Calibri" panose="020F0502020204030204" pitchFamily="34" charset="0"/>
              </a:rPr>
              <a:t>150mm</a:t>
            </a:r>
            <a:r>
              <a:rPr lang="zh-CN" altLang="en-US" sz="1800" b="1" dirty="0">
                <a:latin typeface="华文楷体" panose="02010600040101010101" pitchFamily="2" charset="-122"/>
                <a:ea typeface="华文楷体" panose="02010600040101010101" pitchFamily="2" charset="-122"/>
                <a:cs typeface="Calibri" panose="020F0502020204030204" pitchFamily="34" charset="0"/>
              </a:rPr>
              <a:t>带状线</a:t>
            </a:r>
          </a:p>
        </p:txBody>
      </p:sp>
    </p:spTree>
    <p:extLst>
      <p:ext uri="{BB962C8B-B14F-4D97-AF65-F5344CB8AC3E}">
        <p14:creationId xmlns:p14="http://schemas.microsoft.com/office/powerpoint/2010/main" val="129240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Rectangle 3"/>
          <p:cNvSpPr>
            <a:spLocks noGrp="1" noChangeArrowheads="1"/>
          </p:cNvSpPr>
          <p:nvPr>
            <p:ph type="body" sz="half" idx="1"/>
          </p:nvPr>
        </p:nvSpPr>
        <p:spPr>
          <a:xfrm>
            <a:off x="954089" y="2175438"/>
            <a:ext cx="8101012" cy="3888432"/>
          </a:xfrm>
        </p:spPr>
        <p:txBody>
          <a:bodyPr/>
          <a:lstStyle/>
          <a:p>
            <a:pPr marL="266700" indent="-266700">
              <a:lnSpc>
                <a:spcPct val="90000"/>
              </a:lnSpc>
            </a:pPr>
            <a:r>
              <a:rPr lang="en-US" altLang="zh-CN" sz="2400" b="1" dirty="0">
                <a:cs typeface="Arial" panose="020B0604020202020204" pitchFamily="34" charset="0"/>
              </a:rPr>
              <a:t>EUT</a:t>
            </a:r>
            <a:r>
              <a:rPr lang="zh-CN" altLang="en-US" sz="2400" b="1" dirty="0">
                <a:cs typeface="Arial" panose="020B0604020202020204" pitchFamily="34" charset="0"/>
              </a:rPr>
              <a:t>位置</a:t>
            </a:r>
          </a:p>
          <a:p>
            <a:pPr marL="266700" indent="-266700">
              <a:lnSpc>
                <a:spcPct val="90000"/>
              </a:lnSpc>
            </a:pPr>
            <a:r>
              <a:rPr lang="zh-CN" altLang="en-US" sz="2000" dirty="0">
                <a:cs typeface="Arial" panose="020B0604020202020204" pitchFamily="34" charset="0"/>
              </a:rPr>
              <a:t>接地平板上</a:t>
            </a:r>
            <a:r>
              <a:rPr lang="en-US" altLang="zh-CN" sz="2000" dirty="0">
                <a:cs typeface="Arial" panose="020B0604020202020204" pitchFamily="34" charset="0"/>
              </a:rPr>
              <a:t>50±5mm</a:t>
            </a:r>
            <a:r>
              <a:rPr lang="zh-CN" altLang="en-US" sz="2000" dirty="0">
                <a:cs typeface="Arial" panose="020B0604020202020204" pitchFamily="34" charset="0"/>
              </a:rPr>
              <a:t>处，同侧放置</a:t>
            </a:r>
            <a:r>
              <a:rPr lang="en-US" altLang="zh-CN" sz="2000" dirty="0">
                <a:cs typeface="Arial" panose="020B0604020202020204" pitchFamily="34" charset="0"/>
              </a:rPr>
              <a:t>50</a:t>
            </a:r>
            <a:r>
              <a:rPr lang="el-GR" altLang="zh-CN" sz="2000" dirty="0">
                <a:cs typeface="Arial" panose="020B0604020202020204" pitchFamily="34" charset="0"/>
              </a:rPr>
              <a:t>Ω</a:t>
            </a:r>
            <a:r>
              <a:rPr lang="zh-CN" altLang="en-US" sz="2000" dirty="0">
                <a:cs typeface="Arial" panose="020B0604020202020204" pitchFamily="34" charset="0"/>
              </a:rPr>
              <a:t>负载</a:t>
            </a:r>
          </a:p>
          <a:p>
            <a:pPr marL="266700" indent="-266700">
              <a:lnSpc>
                <a:spcPct val="90000"/>
              </a:lnSpc>
            </a:pPr>
            <a:r>
              <a:rPr lang="zh-CN" altLang="en-US" sz="2000" dirty="0">
                <a:cs typeface="Arial" panose="020B0604020202020204" pitchFamily="34" charset="0"/>
              </a:rPr>
              <a:t>如不在隔板下面，应放在距离隔板边缘</a:t>
            </a:r>
            <a:r>
              <a:rPr lang="en-US" altLang="zh-CN" sz="2000" dirty="0">
                <a:cs typeface="Arial" panose="020B0604020202020204" pitchFamily="34" charset="0"/>
              </a:rPr>
              <a:t>200~250mm</a:t>
            </a:r>
            <a:r>
              <a:rPr lang="zh-CN" altLang="en-US" sz="2000" dirty="0">
                <a:cs typeface="Arial" panose="020B0604020202020204" pitchFamily="34" charset="0"/>
              </a:rPr>
              <a:t>处</a:t>
            </a:r>
          </a:p>
          <a:p>
            <a:pPr marL="266700" indent="-266700">
              <a:lnSpc>
                <a:spcPct val="90000"/>
              </a:lnSpc>
            </a:pPr>
            <a:r>
              <a:rPr lang="zh-CN" altLang="en-US" sz="2400" b="1" dirty="0"/>
              <a:t>线束</a:t>
            </a:r>
          </a:p>
          <a:p>
            <a:pPr marL="266700" indent="-266700">
              <a:lnSpc>
                <a:spcPct val="90000"/>
              </a:lnSpc>
            </a:pPr>
            <a:r>
              <a:rPr lang="zh-CN" altLang="en-US" sz="2000" dirty="0"/>
              <a:t>总长</a:t>
            </a:r>
            <a:r>
              <a:rPr lang="en-US" altLang="zh-CN" sz="2000" dirty="0"/>
              <a:t>1700~2000mm</a:t>
            </a:r>
          </a:p>
          <a:p>
            <a:pPr marL="266700" indent="-266700">
              <a:lnSpc>
                <a:spcPct val="90000"/>
              </a:lnSpc>
            </a:pPr>
            <a:r>
              <a:rPr lang="zh-CN" altLang="en-US" sz="2000" dirty="0"/>
              <a:t>平行隔板长度</a:t>
            </a:r>
            <a:r>
              <a:rPr lang="en-US" altLang="zh-CN" sz="2000" dirty="0"/>
              <a:t>1000</a:t>
            </a:r>
            <a:r>
              <a:rPr lang="en-US" altLang="zh-CN" sz="2000" dirty="0">
                <a:cs typeface="Arial" panose="020B0604020202020204" pitchFamily="34" charset="0"/>
              </a:rPr>
              <a:t>±50mm</a:t>
            </a:r>
            <a:r>
              <a:rPr lang="zh-CN" altLang="en-US" sz="2000" dirty="0">
                <a:cs typeface="Arial" panose="020B0604020202020204" pitchFamily="34" charset="0"/>
              </a:rPr>
              <a:t>，位于隔板宽度中间</a:t>
            </a:r>
            <a:r>
              <a:rPr lang="en-US" altLang="zh-CN" sz="2000" dirty="0">
                <a:cs typeface="Arial" panose="020B0604020202020204" pitchFamily="34" charset="0"/>
              </a:rPr>
              <a:t>1/3</a:t>
            </a:r>
            <a:r>
              <a:rPr lang="zh-CN" altLang="en-US" sz="2000" dirty="0">
                <a:cs typeface="Arial" panose="020B0604020202020204" pitchFamily="34" charset="0"/>
              </a:rPr>
              <a:t>处</a:t>
            </a:r>
          </a:p>
          <a:p>
            <a:pPr marL="266700" indent="-266700">
              <a:lnSpc>
                <a:spcPct val="90000"/>
              </a:lnSpc>
            </a:pPr>
            <a:r>
              <a:rPr lang="zh-CN" altLang="en-US" sz="2000" dirty="0">
                <a:cs typeface="Arial" panose="020B0604020202020204" pitchFamily="34" charset="0"/>
              </a:rPr>
              <a:t>位于</a:t>
            </a:r>
            <a:r>
              <a:rPr lang="en-US" altLang="zh-CN" sz="2000" dirty="0">
                <a:cs typeface="Arial" panose="020B0604020202020204" pitchFamily="34" charset="0"/>
              </a:rPr>
              <a:t>50±5mm</a:t>
            </a:r>
            <a:r>
              <a:rPr lang="zh-CN" altLang="en-US" sz="2000" dirty="0">
                <a:cs typeface="Arial" panose="020B0604020202020204" pitchFamily="34" charset="0"/>
              </a:rPr>
              <a:t>，弯角</a:t>
            </a:r>
            <a:r>
              <a:rPr lang="en-US" altLang="zh-CN" sz="2000" dirty="0">
                <a:cs typeface="Arial" panose="020B0604020202020204" pitchFamily="34" charset="0"/>
              </a:rPr>
              <a:t>90±15</a:t>
            </a:r>
            <a:r>
              <a:rPr lang="zh-CN" altLang="en-US" sz="2000" dirty="0">
                <a:cs typeface="Arial" panose="020B0604020202020204" pitchFamily="34" charset="0"/>
              </a:rPr>
              <a:t>度。</a:t>
            </a:r>
          </a:p>
          <a:p>
            <a:pPr marL="266700" indent="-266700">
              <a:lnSpc>
                <a:spcPct val="90000"/>
              </a:lnSpc>
            </a:pPr>
            <a:r>
              <a:rPr lang="zh-CN" altLang="en-US" sz="2400" b="1" dirty="0">
                <a:cs typeface="Arial" panose="020B0604020202020204" pitchFamily="34" charset="0"/>
              </a:rPr>
              <a:t>负载模拟器</a:t>
            </a:r>
          </a:p>
          <a:p>
            <a:pPr marL="266700" indent="-266700">
              <a:lnSpc>
                <a:spcPct val="90000"/>
              </a:lnSpc>
            </a:pPr>
            <a:r>
              <a:rPr lang="zh-CN" altLang="en-US" sz="2000" dirty="0">
                <a:cs typeface="Arial" panose="020B0604020202020204" pitchFamily="34" charset="0"/>
              </a:rPr>
              <a:t>距离隔板边缘</a:t>
            </a:r>
            <a:r>
              <a:rPr lang="en-US" altLang="zh-CN" sz="2000" dirty="0">
                <a:cs typeface="Arial" panose="020B0604020202020204" pitchFamily="34" charset="0"/>
              </a:rPr>
              <a:t>200~250mm</a:t>
            </a:r>
            <a:r>
              <a:rPr lang="zh-CN" altLang="en-US" sz="2000" dirty="0">
                <a:cs typeface="Arial" panose="020B0604020202020204" pitchFamily="34" charset="0"/>
              </a:rPr>
              <a:t>处</a:t>
            </a:r>
          </a:p>
          <a:p>
            <a:pPr marL="266700" indent="-266700">
              <a:lnSpc>
                <a:spcPct val="90000"/>
              </a:lnSpc>
            </a:pPr>
            <a:r>
              <a:rPr lang="zh-CN" altLang="en-US" sz="2000" dirty="0">
                <a:cs typeface="Arial" panose="020B0604020202020204" pitchFamily="34" charset="0"/>
              </a:rPr>
              <a:t>直接放接地平板上，或放在屏蔽室外；如有金属壳，应与接地平板搭接；如放在接地平板上，电源应通过人工网络提供</a:t>
            </a:r>
          </a:p>
          <a:p>
            <a:pPr marL="266700" indent="-266700">
              <a:lnSpc>
                <a:spcPct val="90000"/>
              </a:lnSpc>
            </a:pPr>
            <a:endParaRPr lang="en-US" altLang="zh-CN" sz="2000" dirty="0"/>
          </a:p>
        </p:txBody>
      </p:sp>
      <p:sp>
        <p:nvSpPr>
          <p:cNvPr id="6"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
        <p:nvSpPr>
          <p:cNvPr id="7"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带状线法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测试布置</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07343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7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624650"/>
            <a:ext cx="4968552" cy="4632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5731" name="Rectangle 3"/>
          <p:cNvSpPr>
            <a:spLocks noGrp="1" noChangeArrowheads="1"/>
          </p:cNvSpPr>
          <p:nvPr>
            <p:ph type="body" sz="half" idx="1"/>
          </p:nvPr>
        </p:nvSpPr>
        <p:spPr>
          <a:xfrm>
            <a:off x="907678" y="2391903"/>
            <a:ext cx="3736330" cy="3563788"/>
          </a:xfrm>
        </p:spPr>
        <p:txBody>
          <a:bodyPr/>
          <a:lstStyle/>
          <a:p>
            <a:pPr marL="266700" indent="-266700">
              <a:lnSpc>
                <a:spcPct val="80000"/>
              </a:lnSpc>
            </a:pPr>
            <a:r>
              <a:rPr lang="en-US" altLang="zh-CN" sz="1400" dirty="0">
                <a:solidFill>
                  <a:schemeClr val="tx1"/>
                </a:solidFill>
              </a:rPr>
              <a:t>1  EUT</a:t>
            </a:r>
          </a:p>
          <a:p>
            <a:pPr marL="266700" indent="-266700">
              <a:lnSpc>
                <a:spcPct val="80000"/>
              </a:lnSpc>
            </a:pPr>
            <a:r>
              <a:rPr lang="en-US" altLang="zh-CN" sz="1400" dirty="0">
                <a:solidFill>
                  <a:schemeClr val="tx1"/>
                </a:solidFill>
              </a:rPr>
              <a:t>2 </a:t>
            </a:r>
            <a:r>
              <a:rPr lang="zh-CN" altLang="en-US" sz="1400" dirty="0">
                <a:solidFill>
                  <a:schemeClr val="tx1"/>
                </a:solidFill>
              </a:rPr>
              <a:t>实验线束</a:t>
            </a:r>
          </a:p>
          <a:p>
            <a:pPr marL="266700" indent="-266700">
              <a:lnSpc>
                <a:spcPct val="80000"/>
              </a:lnSpc>
            </a:pPr>
            <a:r>
              <a:rPr lang="en-US" altLang="zh-CN" sz="1400" dirty="0">
                <a:solidFill>
                  <a:schemeClr val="tx1"/>
                </a:solidFill>
              </a:rPr>
              <a:t>3 </a:t>
            </a:r>
            <a:r>
              <a:rPr lang="zh-CN" altLang="en-US" sz="1400" dirty="0">
                <a:solidFill>
                  <a:schemeClr val="tx1"/>
                </a:solidFill>
              </a:rPr>
              <a:t>负载模拟器</a:t>
            </a:r>
          </a:p>
          <a:p>
            <a:pPr marL="266700" indent="-266700">
              <a:lnSpc>
                <a:spcPct val="80000"/>
              </a:lnSpc>
            </a:pPr>
            <a:r>
              <a:rPr lang="en-US" altLang="zh-CN" sz="1400" dirty="0">
                <a:solidFill>
                  <a:schemeClr val="tx1"/>
                </a:solidFill>
              </a:rPr>
              <a:t>4 50</a:t>
            </a:r>
            <a:r>
              <a:rPr lang="el-GR" altLang="zh-CN" sz="1400" dirty="0">
                <a:solidFill>
                  <a:schemeClr val="tx1"/>
                </a:solidFill>
                <a:cs typeface="Arial" panose="020B0604020202020204" pitchFamily="34" charset="0"/>
              </a:rPr>
              <a:t>Ω</a:t>
            </a:r>
            <a:r>
              <a:rPr lang="zh-CN" altLang="en-US" sz="1400" dirty="0">
                <a:solidFill>
                  <a:schemeClr val="tx1"/>
                </a:solidFill>
                <a:cs typeface="Arial" panose="020B0604020202020204" pitchFamily="34" charset="0"/>
              </a:rPr>
              <a:t>负载（位置可选）</a:t>
            </a:r>
            <a:endParaRPr lang="zh-CN" altLang="el-GR" sz="1400" dirty="0">
              <a:solidFill>
                <a:schemeClr val="tx1"/>
              </a:solidFill>
              <a:cs typeface="Arial" panose="020B0604020202020204" pitchFamily="34" charset="0"/>
            </a:endParaRPr>
          </a:p>
          <a:p>
            <a:pPr marL="266700" indent="-266700">
              <a:lnSpc>
                <a:spcPct val="80000"/>
              </a:lnSpc>
            </a:pPr>
            <a:r>
              <a:rPr lang="en-US" altLang="zh-CN" sz="1400" dirty="0">
                <a:solidFill>
                  <a:schemeClr val="tx1"/>
                </a:solidFill>
              </a:rPr>
              <a:t>5 </a:t>
            </a:r>
            <a:r>
              <a:rPr lang="zh-CN" altLang="en-US" sz="1400" dirty="0">
                <a:solidFill>
                  <a:schemeClr val="tx1"/>
                </a:solidFill>
              </a:rPr>
              <a:t>低相对介电常数材料支撑（</a:t>
            </a:r>
            <a:r>
              <a:rPr lang="en-US" altLang="zh-CN" sz="1400" dirty="0">
                <a:solidFill>
                  <a:schemeClr val="tx1"/>
                </a:solidFill>
              </a:rPr>
              <a:t>εr≤1.4</a:t>
            </a:r>
            <a:r>
              <a:rPr lang="zh-CN" altLang="en-US" sz="1400" dirty="0">
                <a:solidFill>
                  <a:schemeClr val="tx1"/>
                </a:solidFill>
              </a:rPr>
              <a:t>）</a:t>
            </a:r>
            <a:endParaRPr lang="zh-CN" altLang="en-US" sz="1400" dirty="0">
              <a:solidFill>
                <a:srgbClr val="000000"/>
              </a:solidFill>
              <a:latin typeface="宋体" panose="02010600030101010101" pitchFamily="2" charset="-122"/>
            </a:endParaRPr>
          </a:p>
          <a:p>
            <a:pPr marL="266700" indent="-266700">
              <a:lnSpc>
                <a:spcPct val="80000"/>
              </a:lnSpc>
            </a:pPr>
            <a:r>
              <a:rPr lang="en-US" altLang="zh-CN" sz="1400" dirty="0">
                <a:solidFill>
                  <a:schemeClr val="tx1"/>
                </a:solidFill>
              </a:rPr>
              <a:t>6 </a:t>
            </a:r>
            <a:r>
              <a:rPr lang="zh-CN" altLang="en-US" sz="1400" dirty="0">
                <a:solidFill>
                  <a:schemeClr val="tx1"/>
                </a:solidFill>
              </a:rPr>
              <a:t>人工网络</a:t>
            </a:r>
          </a:p>
          <a:p>
            <a:pPr marL="266700" indent="-266700">
              <a:lnSpc>
                <a:spcPct val="80000"/>
              </a:lnSpc>
            </a:pPr>
            <a:r>
              <a:rPr lang="en-US" altLang="zh-CN" sz="1400" dirty="0">
                <a:solidFill>
                  <a:schemeClr val="tx1"/>
                </a:solidFill>
              </a:rPr>
              <a:t>7</a:t>
            </a:r>
            <a:r>
              <a:rPr lang="zh-CN" altLang="en-US" sz="1400" dirty="0">
                <a:solidFill>
                  <a:schemeClr val="tx1"/>
                </a:solidFill>
              </a:rPr>
              <a:t>隔板</a:t>
            </a:r>
          </a:p>
          <a:p>
            <a:pPr marL="266700" indent="-266700">
              <a:lnSpc>
                <a:spcPct val="80000"/>
              </a:lnSpc>
            </a:pPr>
            <a:r>
              <a:rPr lang="en-US" altLang="zh-CN" sz="1400" dirty="0">
                <a:solidFill>
                  <a:schemeClr val="tx1"/>
                </a:solidFill>
              </a:rPr>
              <a:t>8 </a:t>
            </a:r>
            <a:r>
              <a:rPr lang="zh-CN" altLang="en-US" sz="1400" dirty="0">
                <a:solidFill>
                  <a:schemeClr val="tx1"/>
                </a:solidFill>
              </a:rPr>
              <a:t>接地平面</a:t>
            </a:r>
          </a:p>
          <a:p>
            <a:pPr marL="266700" indent="-266700">
              <a:lnSpc>
                <a:spcPct val="80000"/>
              </a:lnSpc>
            </a:pPr>
            <a:r>
              <a:rPr lang="en-US" altLang="zh-CN" sz="1400" dirty="0">
                <a:solidFill>
                  <a:schemeClr val="tx1"/>
                </a:solidFill>
              </a:rPr>
              <a:t>9 </a:t>
            </a:r>
            <a:r>
              <a:rPr lang="zh-CN" altLang="en-US" sz="1400" dirty="0">
                <a:solidFill>
                  <a:schemeClr val="tx1"/>
                </a:solidFill>
              </a:rPr>
              <a:t>阻抗匹配单元（如需要）</a:t>
            </a:r>
          </a:p>
          <a:p>
            <a:pPr marL="266700" indent="-266700">
              <a:lnSpc>
                <a:spcPct val="80000"/>
              </a:lnSpc>
            </a:pPr>
            <a:r>
              <a:rPr lang="en-US" altLang="zh-CN" sz="1400" dirty="0">
                <a:solidFill>
                  <a:schemeClr val="tx1"/>
                </a:solidFill>
              </a:rPr>
              <a:t>10 </a:t>
            </a:r>
            <a:r>
              <a:rPr lang="zh-CN" altLang="en-US" sz="1400" dirty="0">
                <a:solidFill>
                  <a:schemeClr val="tx1"/>
                </a:solidFill>
              </a:rPr>
              <a:t>屏蔽室墙面</a:t>
            </a:r>
          </a:p>
          <a:p>
            <a:pPr marL="266700" indent="-266700">
              <a:lnSpc>
                <a:spcPct val="80000"/>
              </a:lnSpc>
            </a:pPr>
            <a:r>
              <a:rPr lang="en-US" altLang="zh-CN" sz="1400" dirty="0">
                <a:solidFill>
                  <a:schemeClr val="tx1"/>
                </a:solidFill>
              </a:rPr>
              <a:t>11 </a:t>
            </a:r>
            <a:r>
              <a:rPr lang="zh-CN" altLang="en-US" sz="1400" dirty="0">
                <a:solidFill>
                  <a:schemeClr val="tx1"/>
                </a:solidFill>
              </a:rPr>
              <a:t>壁板连接器</a:t>
            </a:r>
          </a:p>
          <a:p>
            <a:pPr marL="266700" indent="-266700">
              <a:lnSpc>
                <a:spcPct val="80000"/>
              </a:lnSpc>
            </a:pPr>
            <a:r>
              <a:rPr lang="en-US" altLang="zh-CN" sz="1400" dirty="0">
                <a:solidFill>
                  <a:schemeClr val="tx1"/>
                </a:solidFill>
              </a:rPr>
              <a:t>12 </a:t>
            </a:r>
            <a:r>
              <a:rPr lang="zh-CN" altLang="en-US" sz="1400" dirty="0">
                <a:solidFill>
                  <a:schemeClr val="tx1"/>
                </a:solidFill>
              </a:rPr>
              <a:t>测量仪器</a:t>
            </a:r>
          </a:p>
          <a:p>
            <a:pPr marL="266700" indent="-266700">
              <a:lnSpc>
                <a:spcPct val="80000"/>
              </a:lnSpc>
            </a:pPr>
            <a:r>
              <a:rPr lang="en-US" altLang="zh-CN" sz="1400" dirty="0">
                <a:solidFill>
                  <a:schemeClr val="tx1"/>
                </a:solidFill>
              </a:rPr>
              <a:t>13 </a:t>
            </a:r>
            <a:r>
              <a:rPr lang="zh-CN" altLang="en-US" sz="1400" dirty="0">
                <a:solidFill>
                  <a:schemeClr val="tx1"/>
                </a:solidFill>
              </a:rPr>
              <a:t>吸波材料（如需要）</a:t>
            </a:r>
          </a:p>
          <a:p>
            <a:pPr marL="266700" indent="-266700">
              <a:lnSpc>
                <a:spcPct val="80000"/>
              </a:lnSpc>
            </a:pPr>
            <a:r>
              <a:rPr lang="en-US" altLang="zh-CN" sz="1400" dirty="0">
                <a:solidFill>
                  <a:schemeClr val="tx1"/>
                </a:solidFill>
              </a:rPr>
              <a:t>14 </a:t>
            </a:r>
            <a:r>
              <a:rPr lang="zh-CN" altLang="en-US" sz="1400" dirty="0">
                <a:solidFill>
                  <a:schemeClr val="tx1"/>
                </a:solidFill>
              </a:rPr>
              <a:t>电源（位置可选）</a:t>
            </a:r>
          </a:p>
        </p:txBody>
      </p:sp>
      <p:sp>
        <p:nvSpPr>
          <p:cNvPr id="7"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四、测试项目</a:t>
            </a:r>
          </a:p>
        </p:txBody>
      </p:sp>
      <p:sp>
        <p:nvSpPr>
          <p:cNvPr id="8" name="内容占位符 1"/>
          <p:cNvSpPr txBox="1">
            <a:spLocks/>
          </p:cNvSpPr>
          <p:nvPr/>
        </p:nvSpPr>
        <p:spPr>
          <a:xfrm>
            <a:off x="457200" y="1196975"/>
            <a:ext cx="8229600" cy="10080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kern="0" dirty="0">
                <a:solidFill>
                  <a:srgbClr val="C00000"/>
                </a:solidFill>
                <a:ea typeface="黑体" panose="02010609060101010101" pitchFamily="49" charset="-122"/>
              </a:rPr>
              <a:t>零部件辐射发射</a:t>
            </a:r>
            <a:r>
              <a:rPr lang="en-US" altLang="zh-CN" sz="2400" kern="0" dirty="0">
                <a:solidFill>
                  <a:srgbClr val="C00000"/>
                </a:solidFill>
                <a:ea typeface="黑体" panose="02010609060101010101" pitchFamily="49" charset="-122"/>
              </a:rPr>
              <a:t>——</a:t>
            </a:r>
            <a:r>
              <a:rPr lang="zh-CN" altLang="en-US" sz="2400" kern="0" dirty="0">
                <a:solidFill>
                  <a:srgbClr val="C00000"/>
                </a:solidFill>
                <a:ea typeface="黑体" panose="02010609060101010101" pitchFamily="49" charset="-122"/>
              </a:rPr>
              <a:t>带状线法</a:t>
            </a:r>
            <a:endParaRPr lang="en-US" altLang="zh-CN" sz="2400" kern="0" dirty="0">
              <a:solidFill>
                <a:srgbClr val="C00000"/>
              </a:solidFill>
              <a:ea typeface="黑体" panose="02010609060101010101" pitchFamily="49" charset="-122"/>
            </a:endParaRPr>
          </a:p>
          <a:p>
            <a:pPr lvl="1">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测试布置</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43237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8219256" cy="4641379"/>
          </a:xfrm>
        </p:spPr>
        <p:txBody>
          <a:bodyPr/>
          <a:lstStyle/>
          <a:p>
            <a:r>
              <a:rPr lang="en-US" altLang="zh-CN" sz="2000" dirty="0"/>
              <a:t>《 GBT 18655-2002 </a:t>
            </a:r>
            <a:r>
              <a:rPr lang="zh-CN" altLang="en-US" sz="2000" dirty="0"/>
              <a:t>用于保护车载接收机的无线电骚扰特性的限值和测量方法</a:t>
            </a:r>
            <a:r>
              <a:rPr lang="en-US" altLang="zh-CN" sz="2000" dirty="0"/>
              <a:t>》</a:t>
            </a:r>
          </a:p>
          <a:p>
            <a:r>
              <a:rPr lang="en-US" altLang="zh-CN" sz="2000" dirty="0"/>
              <a:t>《 GBT 18655-2010 </a:t>
            </a:r>
            <a:r>
              <a:rPr lang="zh-CN" altLang="en-US" sz="2000" dirty="0"/>
              <a:t>车辆、船和内燃机</a:t>
            </a:r>
            <a:r>
              <a:rPr lang="en-US" altLang="zh-CN" sz="2000" dirty="0"/>
              <a:t>—</a:t>
            </a:r>
            <a:r>
              <a:rPr lang="zh-CN" altLang="en-US" sz="2000" dirty="0"/>
              <a:t>无线电骚扰特性</a:t>
            </a:r>
            <a:r>
              <a:rPr lang="en-US" altLang="zh-CN" sz="2000" dirty="0"/>
              <a:t>—</a:t>
            </a:r>
            <a:r>
              <a:rPr lang="zh-CN" altLang="en-US" sz="2000" dirty="0"/>
              <a:t>用于保护车载接收机的限值和测量方法</a:t>
            </a:r>
            <a:r>
              <a:rPr lang="en-US" altLang="zh-CN" sz="2000" dirty="0"/>
              <a:t>》</a:t>
            </a:r>
          </a:p>
          <a:p>
            <a:r>
              <a:rPr lang="en-US" altLang="zh-CN" sz="2000" dirty="0"/>
              <a:t>《CISPR25</a:t>
            </a:r>
            <a:r>
              <a:rPr lang="zh-CN" altLang="en-US" sz="2000" dirty="0"/>
              <a:t>：</a:t>
            </a:r>
            <a:r>
              <a:rPr lang="en-US" altLang="zh-CN" sz="2000" dirty="0"/>
              <a:t>2008 Vehicles, boats and internal combustion engines - Limits and methods of measurement for the protection of on-board receivers》</a:t>
            </a:r>
          </a:p>
          <a:p>
            <a:r>
              <a:rPr lang="en-US" altLang="zh-CN" sz="2000" dirty="0"/>
              <a:t>《GB/T 18655-2010</a:t>
            </a:r>
            <a:r>
              <a:rPr lang="zh-CN" altLang="en-US" sz="2000" dirty="0"/>
              <a:t>对于汽车零部件辐射发射试验的研究</a:t>
            </a:r>
            <a:r>
              <a:rPr lang="en-US" altLang="zh-CN" sz="2000" dirty="0"/>
              <a:t>》</a:t>
            </a:r>
          </a:p>
          <a:p>
            <a:r>
              <a:rPr lang="en-US" altLang="zh-CN" sz="2000" dirty="0"/>
              <a:t>《GB/T 18655</a:t>
            </a:r>
            <a:r>
              <a:rPr lang="zh-CN" altLang="en-US" sz="2000" dirty="0"/>
              <a:t>的</a:t>
            </a:r>
            <a:r>
              <a:rPr lang="en-US" altLang="zh-CN" sz="2000" dirty="0"/>
              <a:t>2010</a:t>
            </a:r>
            <a:r>
              <a:rPr lang="zh-CN" altLang="en-US" sz="2000" dirty="0"/>
              <a:t>版与</a:t>
            </a:r>
            <a:r>
              <a:rPr lang="en-US" altLang="zh-CN" sz="2000" dirty="0"/>
              <a:t>2002</a:t>
            </a:r>
            <a:r>
              <a:rPr lang="zh-CN" altLang="en-US" sz="2000" dirty="0"/>
              <a:t>版的差异分析</a:t>
            </a:r>
            <a:r>
              <a:rPr lang="en-US" altLang="zh-CN" sz="2000" dirty="0"/>
              <a:t>》</a:t>
            </a:r>
          </a:p>
          <a:p>
            <a:r>
              <a:rPr lang="en-US" altLang="zh-CN" sz="2000" dirty="0"/>
              <a:t>《GBT 18655-2010(CISPR25</a:t>
            </a:r>
            <a:r>
              <a:rPr lang="zh-CN" altLang="en-US" sz="2000" dirty="0"/>
              <a:t>：</a:t>
            </a:r>
            <a:r>
              <a:rPr lang="en-US" altLang="zh-CN" sz="2000" dirty="0"/>
              <a:t>2008)</a:t>
            </a:r>
            <a:r>
              <a:rPr lang="zh-CN" altLang="en-US" sz="2000" dirty="0"/>
              <a:t>中有关技术内容的解析</a:t>
            </a:r>
            <a:r>
              <a:rPr lang="en-US" altLang="zh-CN" sz="2000" dirty="0"/>
              <a:t>》</a:t>
            </a:r>
            <a:endParaRPr lang="zh-CN" altLang="en-US" sz="2000" dirty="0"/>
          </a:p>
        </p:txBody>
      </p:sp>
      <p:sp>
        <p:nvSpPr>
          <p:cNvPr id="4"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参考</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468313" y="2565400"/>
            <a:ext cx="8229600" cy="1323975"/>
          </a:xfrm>
        </p:spPr>
        <p:txBody>
          <a:bodyPr/>
          <a:lstStyle/>
          <a:p>
            <a:pPr algn="ctr">
              <a:buFontTx/>
              <a:buNone/>
            </a:pPr>
            <a:r>
              <a:rPr lang="zh-CN" altLang="en-US" sz="4400" b="1" i="1" dirty="0">
                <a:ea typeface="黑体" panose="02010609060101010101" pitchFamily="49" charset="-122"/>
              </a:rPr>
              <a:t>谢谢大家！</a:t>
            </a:r>
          </a:p>
        </p:txBody>
      </p:sp>
    </p:spTree>
    <p:extLst>
      <p:ext uri="{BB962C8B-B14F-4D97-AF65-F5344CB8AC3E}">
        <p14:creationId xmlns:p14="http://schemas.microsoft.com/office/powerpoint/2010/main" val="290690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7" name="Rectangle 3"/>
          <p:cNvSpPr>
            <a:spLocks noGrp="1" noChangeArrowheads="1"/>
          </p:cNvSpPr>
          <p:nvPr>
            <p:ph idx="1"/>
          </p:nvPr>
        </p:nvSpPr>
        <p:spPr>
          <a:xfrm>
            <a:off x="457200" y="1196975"/>
            <a:ext cx="8229600" cy="5111750"/>
          </a:xfrm>
        </p:spPr>
        <p:txBody>
          <a:bodyPr/>
          <a:lstStyle/>
          <a:p>
            <a:pPr eaLnBrk="1" hangingPunct="1">
              <a:lnSpc>
                <a:spcPct val="150000"/>
              </a:lnSpc>
              <a:buFont typeface="Wingdings" pitchFamily="2" charset="2"/>
              <a:buChar char="Ø"/>
              <a:defRPr/>
            </a:pPr>
            <a:r>
              <a:rPr lang="en-US" altLang="zh-CN" sz="2400" dirty="0">
                <a:solidFill>
                  <a:srgbClr val="C00000"/>
                </a:solidFill>
                <a:ea typeface="黑体" pitchFamily="49" charset="-122"/>
              </a:rPr>
              <a:t>2010</a:t>
            </a:r>
            <a:r>
              <a:rPr lang="zh-CN" altLang="en-US" sz="2400" dirty="0">
                <a:solidFill>
                  <a:srgbClr val="C00000"/>
                </a:solidFill>
                <a:ea typeface="黑体" pitchFamily="49" charset="-122"/>
              </a:rPr>
              <a:t>版与</a:t>
            </a:r>
            <a:r>
              <a:rPr lang="en-US" altLang="zh-CN" sz="2400" dirty="0">
                <a:solidFill>
                  <a:srgbClr val="C00000"/>
                </a:solidFill>
                <a:ea typeface="黑体" pitchFamily="49" charset="-122"/>
              </a:rPr>
              <a:t>2002</a:t>
            </a:r>
            <a:r>
              <a:rPr lang="zh-CN" altLang="en-US" sz="2400" dirty="0">
                <a:solidFill>
                  <a:srgbClr val="C00000"/>
                </a:solidFill>
                <a:ea typeface="黑体" pitchFamily="49" charset="-122"/>
              </a:rPr>
              <a:t>版的主要差别</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标准名称；</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适用频率范围由原</a:t>
            </a:r>
            <a:r>
              <a:rPr lang="en-US" altLang="zh-CN" sz="2000" dirty="0">
                <a:latin typeface="黑体" pitchFamily="49" charset="-122"/>
                <a:ea typeface="黑体" pitchFamily="49" charset="-122"/>
                <a:cs typeface="+mn-cs"/>
              </a:rPr>
              <a:t>150kHz-1GHz</a:t>
            </a:r>
            <a:r>
              <a:rPr lang="zh-CN" altLang="en-US" sz="2000" dirty="0">
                <a:latin typeface="黑体" pitchFamily="49" charset="-122"/>
                <a:ea typeface="黑体" pitchFamily="49" charset="-122"/>
                <a:cs typeface="+mn-cs"/>
              </a:rPr>
              <a:t>扩展为</a:t>
            </a:r>
            <a:r>
              <a:rPr lang="en-US" altLang="zh-CN" sz="2000" dirty="0">
                <a:latin typeface="黑体" pitchFamily="49" charset="-122"/>
                <a:ea typeface="黑体" pitchFamily="49" charset="-122"/>
                <a:cs typeface="+mn-cs"/>
              </a:rPr>
              <a:t>150kHz-2.5GHz</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扩充频段包括</a:t>
            </a:r>
            <a:r>
              <a:rPr lang="en-US" altLang="zh-CN" sz="2000" dirty="0">
                <a:latin typeface="黑体" pitchFamily="49" charset="-122"/>
                <a:ea typeface="黑体" pitchFamily="49" charset="-122"/>
                <a:cs typeface="+mn-cs"/>
              </a:rPr>
              <a:t>DAB</a:t>
            </a:r>
            <a:r>
              <a:rPr lang="zh-CN" altLang="en-US" sz="2000" dirty="0">
                <a:latin typeface="黑体" pitchFamily="49" charset="-122"/>
                <a:ea typeface="黑体" pitchFamily="49" charset="-122"/>
                <a:cs typeface="+mn-cs"/>
              </a:rPr>
              <a:t>、</a:t>
            </a:r>
            <a:r>
              <a:rPr lang="en-US" altLang="zh-CN" sz="2000" dirty="0">
                <a:latin typeface="黑体" pitchFamily="49" charset="-122"/>
                <a:ea typeface="黑体" pitchFamily="49" charset="-122"/>
                <a:cs typeface="+mn-cs"/>
              </a:rPr>
              <a:t>GPS</a:t>
            </a:r>
            <a:r>
              <a:rPr lang="zh-CN" altLang="en-US" sz="2000" dirty="0">
                <a:latin typeface="黑体" pitchFamily="49" charset="-122"/>
                <a:ea typeface="黑体" pitchFamily="49" charset="-122"/>
                <a:cs typeface="+mn-cs"/>
              </a:rPr>
              <a:t>、</a:t>
            </a:r>
            <a:r>
              <a:rPr lang="en-US" altLang="zh-CN" sz="2000" dirty="0">
                <a:latin typeface="黑体" pitchFamily="49" charset="-122"/>
                <a:ea typeface="黑体" pitchFamily="49" charset="-122"/>
                <a:cs typeface="+mn-cs"/>
              </a:rPr>
              <a:t>GSM</a:t>
            </a:r>
            <a:r>
              <a:rPr lang="zh-CN" altLang="en-US" sz="2000" dirty="0">
                <a:latin typeface="黑体" pitchFamily="49" charset="-122"/>
                <a:ea typeface="黑体" pitchFamily="49" charset="-122"/>
                <a:cs typeface="+mn-cs"/>
              </a:rPr>
              <a:t>、</a:t>
            </a:r>
            <a:r>
              <a:rPr lang="en-US" altLang="zh-CN" sz="2000" dirty="0">
                <a:latin typeface="黑体" pitchFamily="49" charset="-122"/>
                <a:ea typeface="黑体" pitchFamily="49" charset="-122"/>
                <a:cs typeface="+mn-cs"/>
              </a:rPr>
              <a:t>3G</a:t>
            </a:r>
            <a:r>
              <a:rPr lang="zh-CN" altLang="en-US" sz="2000" dirty="0">
                <a:latin typeface="黑体" pitchFamily="49" charset="-122"/>
                <a:ea typeface="黑体" pitchFamily="49" charset="-122"/>
                <a:cs typeface="+mn-cs"/>
              </a:rPr>
              <a:t>和</a:t>
            </a:r>
            <a:r>
              <a:rPr lang="en-US" altLang="zh-CN" sz="2000" dirty="0">
                <a:latin typeface="黑体" pitchFamily="49" charset="-122"/>
                <a:ea typeface="黑体" pitchFamily="49" charset="-122"/>
                <a:cs typeface="+mn-cs"/>
              </a:rPr>
              <a:t>Bluetooth,</a:t>
            </a:r>
            <a:r>
              <a:rPr lang="zh-CN" altLang="en-US" sz="2000" dirty="0">
                <a:latin typeface="黑体" pitchFamily="49" charset="-122"/>
                <a:ea typeface="黑体" pitchFamily="49" charset="-122"/>
                <a:cs typeface="+mn-cs"/>
              </a:rPr>
              <a:t>子频段范围也作了较大调整。</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原限值线分宽带和窄带限值线，检波方式为峰值和准峰值；现限值线分为峰值、准峰值和均值限值线，检波方式为峰值、准峰值和均值。</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新增模拟负载要求、有源天线本底噪声、点火脉冲对移动通讯装置的干扰、带状线测试法</a:t>
            </a:r>
          </a:p>
        </p:txBody>
      </p:sp>
      <p:sp>
        <p:nvSpPr>
          <p:cNvPr id="5123" name="标题 1"/>
          <p:cNvSpPr txBox="1">
            <a:spLocks/>
          </p:cNvSpPr>
          <p:nvPr/>
        </p:nvSpPr>
        <p:spPr bwMode="auto">
          <a:xfrm>
            <a:off x="0" y="333375"/>
            <a:ext cx="9143999"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二、标准主要变化</a:t>
            </a:r>
          </a:p>
        </p:txBody>
      </p:sp>
    </p:spTree>
    <p:extLst>
      <p:ext uri="{BB962C8B-B14F-4D97-AF65-F5344CB8AC3E}">
        <p14:creationId xmlns:p14="http://schemas.microsoft.com/office/powerpoint/2010/main" val="150962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a:xfrm>
            <a:off x="457200" y="1196975"/>
            <a:ext cx="8229600" cy="5111750"/>
          </a:xfrm>
        </p:spPr>
        <p:txBody>
          <a:bodyPr/>
          <a:lstStyle/>
          <a:p>
            <a:pPr eaLnBrk="1" hangingPunct="1">
              <a:lnSpc>
                <a:spcPct val="150000"/>
              </a:lnSpc>
              <a:buFont typeface="Wingdings" pitchFamily="2" charset="2"/>
              <a:buChar char="Ø"/>
              <a:defRPr/>
            </a:pPr>
            <a:r>
              <a:rPr lang="zh-CN" altLang="en-US" sz="2400" dirty="0">
                <a:solidFill>
                  <a:srgbClr val="C00000"/>
                </a:solidFill>
                <a:ea typeface="黑体" pitchFamily="49" charset="-122"/>
              </a:rPr>
              <a:t>骚扰源的种类：</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en-US" altLang="zh-CN" sz="2000" dirty="0">
                <a:latin typeface="黑体" pitchFamily="49" charset="-122"/>
                <a:ea typeface="黑体" pitchFamily="49" charset="-122"/>
                <a:cs typeface="+mn-cs"/>
              </a:rPr>
              <a:t>•	</a:t>
            </a:r>
            <a:r>
              <a:rPr lang="zh-CN" altLang="en-US" sz="2000" dirty="0">
                <a:latin typeface="黑体" pitchFamily="49" charset="-122"/>
                <a:ea typeface="黑体" pitchFamily="49" charset="-122"/>
                <a:cs typeface="+mn-cs"/>
              </a:rPr>
              <a:t>窄带骚扰源</a:t>
            </a:r>
            <a:endParaRPr lang="en-US" altLang="zh-CN" sz="2000" dirty="0">
              <a:latin typeface="黑体" pitchFamily="49" charset="-122"/>
              <a:ea typeface="黑体" pitchFamily="49" charset="-122"/>
              <a:cs typeface="+mn-cs"/>
            </a:endParaRP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例如包含时钟、晶振、微处理器和显示器中的数字逻辑电路的车辆电子零部件</a:t>
            </a:r>
          </a:p>
          <a:p>
            <a:pPr marL="720000" lvl="1" indent="-342900" eaLnBrk="1" hangingPunct="1">
              <a:lnSpc>
                <a:spcPct val="150000"/>
              </a:lnSpc>
              <a:buClr>
                <a:srgbClr val="C00000"/>
              </a:buClr>
              <a:buFont typeface="Wingdings" pitchFamily="2" charset="2"/>
              <a:buChar char="n"/>
              <a:defRPr/>
            </a:pPr>
            <a:r>
              <a:rPr lang="en-US" altLang="zh-CN" sz="2000" dirty="0">
                <a:latin typeface="黑体" pitchFamily="49" charset="-122"/>
                <a:ea typeface="黑体" pitchFamily="49" charset="-122"/>
                <a:cs typeface="+mn-cs"/>
              </a:rPr>
              <a:t>•	</a:t>
            </a:r>
            <a:r>
              <a:rPr lang="zh-CN" altLang="en-US" sz="2000" dirty="0">
                <a:latin typeface="黑体" pitchFamily="49" charset="-122"/>
                <a:ea typeface="黑体" pitchFamily="49" charset="-122"/>
                <a:cs typeface="+mn-cs"/>
              </a:rPr>
              <a:t>宽带骚扰源</a:t>
            </a:r>
            <a:endParaRPr lang="en-US" altLang="zh-CN" sz="2000" dirty="0">
              <a:latin typeface="黑体" pitchFamily="49" charset="-122"/>
              <a:ea typeface="黑体" pitchFamily="49" charset="-122"/>
              <a:cs typeface="+mn-cs"/>
            </a:endParaRP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例如电机和点火系统</a:t>
            </a:r>
          </a:p>
          <a:p>
            <a:pPr marL="777150" lvl="2" indent="0" eaLnBrk="1" hangingPunct="1">
              <a:lnSpc>
                <a:spcPct val="150000"/>
              </a:lnSpc>
              <a:buClr>
                <a:srgbClr val="C00000"/>
              </a:buClr>
              <a:buNone/>
              <a:defRPr/>
            </a:pPr>
            <a:endParaRPr lang="en-US" altLang="zh-CN" sz="1600" dirty="0">
              <a:latin typeface="黑体" pitchFamily="49" charset="-122"/>
              <a:ea typeface="黑体" pitchFamily="49" charset="-122"/>
              <a:cs typeface="+mn-cs"/>
            </a:endParaRPr>
          </a:p>
        </p:txBody>
      </p:sp>
      <p:sp>
        <p:nvSpPr>
          <p:cNvPr id="2" name="标题 1"/>
          <p:cNvSpPr>
            <a:spLocks noGrp="1"/>
          </p:cNvSpPr>
          <p:nvPr>
            <p:ph type="title"/>
          </p:nvPr>
        </p:nvSpPr>
        <p:spPr>
          <a:xfrm>
            <a:off x="0" y="333375"/>
            <a:ext cx="9143999" cy="566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buFont typeface="Arial" pitchFamily="34" charset="0"/>
              <a:buNone/>
              <a:defRPr/>
            </a:pPr>
            <a:r>
              <a:rPr lang="zh-CN" altLang="en-US" sz="2800" dirty="0">
                <a:latin typeface="Calibri" panose="020F0502020204030204" pitchFamily="34" charset="0"/>
                <a:ea typeface="黑体" panose="02010609060101010101" pitchFamily="49" charset="-122"/>
              </a:rPr>
              <a:t>三、试验要求</a:t>
            </a:r>
            <a:endParaRPr lang="zh-CN" altLang="en-US" sz="2800" kern="1200" dirty="0">
              <a:solidFill>
                <a:schemeClr val="tx1"/>
              </a:solidFill>
              <a:latin typeface="Calibri" pitchFamily="34" charset="0"/>
              <a:ea typeface="黑体" pitchFamily="49" charset="-122"/>
              <a:cs typeface="+mn-cs"/>
            </a:endParaRPr>
          </a:p>
        </p:txBody>
      </p:sp>
      <p:sp>
        <p:nvSpPr>
          <p:cNvPr id="5" name="矩形 4"/>
          <p:cNvSpPr/>
          <p:nvPr/>
        </p:nvSpPr>
        <p:spPr>
          <a:xfrm>
            <a:off x="457199" y="5538764"/>
            <a:ext cx="8229600" cy="738664"/>
          </a:xfrm>
          <a:prstGeom prst="rect">
            <a:avLst/>
          </a:prstGeom>
        </p:spPr>
        <p:txBody>
          <a:bodyPr wrap="square">
            <a:spAutoFit/>
          </a:bodyPr>
          <a:lstStyle/>
          <a:p>
            <a:r>
              <a:rPr lang="zh-CN" altLang="en-US" sz="1400" i="1" dirty="0">
                <a:solidFill>
                  <a:srgbClr val="00B0F0"/>
                </a:solidFill>
              </a:rPr>
              <a:t>注</a:t>
            </a:r>
            <a:r>
              <a:rPr lang="en-US" altLang="zh-CN" sz="1400" i="1" dirty="0">
                <a:solidFill>
                  <a:srgbClr val="00B0F0"/>
                </a:solidFill>
              </a:rPr>
              <a:t>1</a:t>
            </a:r>
            <a:r>
              <a:rPr lang="zh-CN" altLang="en-US" sz="1400" i="1" dirty="0"/>
              <a:t>：大多数车辆或电子</a:t>
            </a:r>
            <a:r>
              <a:rPr lang="en-US" altLang="zh-CN" sz="1400" i="1" dirty="0"/>
              <a:t>/</a:t>
            </a:r>
            <a:r>
              <a:rPr lang="zh-CN" altLang="en-US" sz="1400" i="1" dirty="0"/>
              <a:t>电气零部件既是宽带骚扰源又是窄带骚扰源，而有些只是某单一类型的骚扰源。</a:t>
            </a:r>
          </a:p>
          <a:p>
            <a:r>
              <a:rPr lang="zh-CN" altLang="en-US" sz="1400" i="1" dirty="0">
                <a:solidFill>
                  <a:srgbClr val="00B0F0"/>
                </a:solidFill>
              </a:rPr>
              <a:t>注</a:t>
            </a:r>
            <a:r>
              <a:rPr lang="en-US" altLang="zh-CN" sz="1400" i="1" dirty="0">
                <a:solidFill>
                  <a:srgbClr val="00B0F0"/>
                </a:solidFill>
              </a:rPr>
              <a:t>2</a:t>
            </a:r>
            <a:r>
              <a:rPr lang="zh-CN" altLang="en-US" sz="1400" i="1" dirty="0"/>
              <a:t>：宽带骚扰源可以分为短时宽带（例如洗涤器电机、电动后视镜、电动窗）和长时宽带（例如刮水器电机、暖风电机、发动机冷却系统）。</a:t>
            </a:r>
          </a:p>
        </p:txBody>
      </p:sp>
      <p:sp>
        <p:nvSpPr>
          <p:cNvPr id="7" name="矩形 6"/>
          <p:cNvSpPr/>
          <p:nvPr/>
        </p:nvSpPr>
        <p:spPr>
          <a:xfrm>
            <a:off x="827584" y="4005064"/>
            <a:ext cx="7859216" cy="1354217"/>
          </a:xfrm>
          <a:prstGeom prst="rect">
            <a:avLst/>
          </a:prstGeom>
        </p:spPr>
        <p:txBody>
          <a:bodyPr wrap="square">
            <a:spAutoFit/>
          </a:bodyPr>
          <a:lstStyle/>
          <a:p>
            <a:pPr marL="285750" indent="-285750">
              <a:buFont typeface="Wingdings" panose="05000000000000000000" pitchFamily="2" charset="2"/>
              <a:buChar char="Ø"/>
            </a:pPr>
            <a:r>
              <a:rPr lang="zh-CN" altLang="en-US" dirty="0"/>
              <a:t>骚扰类型划分</a:t>
            </a:r>
            <a:r>
              <a:rPr lang="zh-CN" altLang="en-US" dirty="0">
                <a:solidFill>
                  <a:srgbClr val="FF0000"/>
                </a:solidFill>
              </a:rPr>
              <a:t>仅用于简化试验要求，减少必须使用的检波数量。</a:t>
            </a:r>
            <a:endParaRPr lang="en-US" altLang="zh-CN" dirty="0">
              <a:solidFill>
                <a:srgbClr val="FF0000"/>
              </a:solidFill>
            </a:endParaRPr>
          </a:p>
          <a:p>
            <a:pPr algn="ctr"/>
            <a:r>
              <a:rPr lang="zh-CN" altLang="en-US" sz="1400" dirty="0"/>
              <a:t>（例如如果知道是宽带类型骚扰源，诸如直流电刷整流电机，就可以去除平均值检波器）</a:t>
            </a:r>
            <a:endParaRPr lang="en-US" altLang="zh-CN" sz="1400" dirty="0"/>
          </a:p>
          <a:p>
            <a:pPr algn="ctr"/>
            <a:endParaRPr lang="en-US" altLang="zh-CN" sz="1400" dirty="0"/>
          </a:p>
          <a:p>
            <a:pPr marL="285750" indent="-285750">
              <a:buFont typeface="Wingdings" panose="05000000000000000000" pitchFamily="2" charset="2"/>
              <a:buChar char="Ø"/>
            </a:pPr>
            <a:r>
              <a:rPr lang="zh-CN" altLang="en-US" dirty="0"/>
              <a:t>本标准要求骚扰源符合基于两种类型测量检波器的限值要求，而不考虑骚扰源类型。</a:t>
            </a:r>
          </a:p>
        </p:txBody>
      </p:sp>
      <p:cxnSp>
        <p:nvCxnSpPr>
          <p:cNvPr id="9" name="直接连接符 8"/>
          <p:cNvCxnSpPr>
            <a:stCxn id="547843" idx="1"/>
            <a:endCxn id="547843" idx="3"/>
          </p:cNvCxnSpPr>
          <p:nvPr/>
        </p:nvCxnSpPr>
        <p:spPr>
          <a:xfrm>
            <a:off x="457200" y="3752850"/>
            <a:ext cx="8229600" cy="0"/>
          </a:xfrm>
          <a:prstGeom prst="line">
            <a:avLst/>
          </a:prstGeom>
          <a:ln>
            <a:solidFill>
              <a:srgbClr val="00009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74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a:xfrm>
            <a:off x="457200" y="1196975"/>
            <a:ext cx="8229600" cy="5111750"/>
          </a:xfrm>
        </p:spPr>
        <p:txBody>
          <a:bodyPr/>
          <a:lstStyle/>
          <a:p>
            <a:pPr eaLnBrk="1" hangingPunct="1">
              <a:lnSpc>
                <a:spcPct val="150000"/>
              </a:lnSpc>
              <a:buFont typeface="Wingdings" pitchFamily="2" charset="2"/>
              <a:buChar char="Ø"/>
              <a:defRPr/>
            </a:pPr>
            <a:r>
              <a:rPr lang="zh-CN" altLang="en-US" sz="2400" dirty="0">
                <a:solidFill>
                  <a:srgbClr val="C00000"/>
                </a:solidFill>
                <a:ea typeface="黑体" pitchFamily="49" charset="-122"/>
              </a:rPr>
              <a:t>接收机的检波器：</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峰值检波器 </a:t>
            </a:r>
            <a:r>
              <a:rPr lang="en-US" altLang="zh-CN" sz="2000" dirty="0">
                <a:latin typeface="黑体" pitchFamily="49" charset="-122"/>
                <a:ea typeface="黑体" pitchFamily="49" charset="-122"/>
                <a:cs typeface="+mn-cs"/>
              </a:rPr>
              <a:t>PK</a:t>
            </a: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测试速度快，测量波形的瞬时最大值；</a:t>
            </a:r>
            <a:r>
              <a:rPr lang="zh-CN" altLang="en-US" sz="1600" dirty="0">
                <a:latin typeface="黑体" pitchFamily="49" charset="-122"/>
                <a:ea typeface="黑体" pitchFamily="49" charset="-122"/>
              </a:rPr>
              <a:t>通常作为初测，减少测试时间</a:t>
            </a:r>
            <a:endParaRPr lang="zh-CN" altLang="en-US" sz="1600" dirty="0">
              <a:latin typeface="黑体" pitchFamily="49" charset="-122"/>
              <a:ea typeface="黑体" pitchFamily="49" charset="-122"/>
              <a:cs typeface="+mn-cs"/>
            </a:endParaRPr>
          </a:p>
          <a:p>
            <a:pPr marL="1120050" lvl="2" indent="-342900" eaLnBrk="1" hangingPunct="1">
              <a:lnSpc>
                <a:spcPct val="150000"/>
              </a:lnSpc>
              <a:buClr>
                <a:srgbClr val="C00000"/>
              </a:buClr>
              <a:buFont typeface="Arial" panose="020B0604020202020204" pitchFamily="34" charset="0"/>
              <a:buChar char="•"/>
              <a:defRPr/>
            </a:pPr>
            <a:r>
              <a:rPr lang="en-US" altLang="zh-CN" sz="1600" dirty="0">
                <a:latin typeface="黑体" pitchFamily="49" charset="-122"/>
                <a:ea typeface="黑体" pitchFamily="49" charset="-122"/>
                <a:cs typeface="+mn-cs"/>
              </a:rPr>
              <a:t>PK≥QP≥AV</a:t>
            </a:r>
            <a:r>
              <a:rPr lang="zh-CN" altLang="en-US" sz="1600" dirty="0">
                <a:latin typeface="黑体" pitchFamily="49" charset="-122"/>
                <a:ea typeface="黑体" pitchFamily="49" charset="-122"/>
                <a:cs typeface="+mn-cs"/>
              </a:rPr>
              <a:t>（连续波时相等）</a:t>
            </a: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准峰值检波器 </a:t>
            </a:r>
            <a:r>
              <a:rPr lang="en-US" altLang="zh-CN" sz="2000" dirty="0">
                <a:latin typeface="黑体" pitchFamily="49" charset="-122"/>
                <a:ea typeface="黑体" pitchFamily="49" charset="-122"/>
                <a:cs typeface="+mn-cs"/>
              </a:rPr>
              <a:t>QP</a:t>
            </a: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测试速度慢，表现测量信号能量的大小 </a:t>
            </a: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准峰值检波器根据信号的重复频率来给予不同的权重值，在测量周期内的检波器输出既与脉冲幅度有关，又与脉冲重复频率有关。 </a:t>
            </a:r>
            <a:endParaRPr lang="en-US" altLang="zh-CN" sz="1600" dirty="0">
              <a:latin typeface="黑体" pitchFamily="49" charset="-122"/>
              <a:ea typeface="黑体" pitchFamily="49" charset="-122"/>
              <a:cs typeface="+mn-cs"/>
            </a:endParaRPr>
          </a:p>
          <a:p>
            <a:pPr marL="720000" lvl="1" indent="-342900" eaLnBrk="1" hangingPunct="1">
              <a:lnSpc>
                <a:spcPct val="150000"/>
              </a:lnSpc>
              <a:buClr>
                <a:srgbClr val="C00000"/>
              </a:buClr>
              <a:buFont typeface="Wingdings" pitchFamily="2" charset="2"/>
              <a:buChar char="n"/>
              <a:defRPr/>
            </a:pPr>
            <a:r>
              <a:rPr lang="zh-CN" altLang="en-US" sz="2000" dirty="0">
                <a:latin typeface="黑体" pitchFamily="49" charset="-122"/>
                <a:ea typeface="黑体" pitchFamily="49" charset="-122"/>
                <a:cs typeface="+mn-cs"/>
              </a:rPr>
              <a:t>平均值检波器 </a:t>
            </a:r>
            <a:r>
              <a:rPr lang="en-US" altLang="zh-CN" sz="2000" dirty="0">
                <a:latin typeface="黑体" pitchFamily="49" charset="-122"/>
                <a:ea typeface="黑体" pitchFamily="49" charset="-122"/>
                <a:cs typeface="+mn-cs"/>
              </a:rPr>
              <a:t>AV</a:t>
            </a: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测试速度慢，输出电压为所加信号包络平均值</a:t>
            </a:r>
          </a:p>
          <a:p>
            <a:pPr marL="1120050" lvl="2" indent="-342900" eaLnBrk="1" hangingPunct="1">
              <a:lnSpc>
                <a:spcPct val="150000"/>
              </a:lnSpc>
              <a:buClr>
                <a:srgbClr val="C00000"/>
              </a:buClr>
              <a:buFont typeface="Arial" panose="020B0604020202020204" pitchFamily="34" charset="0"/>
              <a:buChar char="•"/>
              <a:defRPr/>
            </a:pPr>
            <a:r>
              <a:rPr lang="zh-CN" altLang="en-US" sz="1600" dirty="0">
                <a:latin typeface="黑体" pitchFamily="49" charset="-122"/>
                <a:ea typeface="黑体" pitchFamily="49" charset="-122"/>
                <a:cs typeface="+mn-cs"/>
              </a:rPr>
              <a:t>检波器的充放电时间常数相同，特别适用于对连续波的测量 </a:t>
            </a:r>
          </a:p>
          <a:p>
            <a:pPr marL="1120050" lvl="2" indent="-342900" eaLnBrk="1" hangingPunct="1">
              <a:lnSpc>
                <a:spcPct val="150000"/>
              </a:lnSpc>
              <a:buClr>
                <a:srgbClr val="C00000"/>
              </a:buClr>
              <a:buFont typeface="Arial" panose="020B0604020202020204" pitchFamily="34" charset="0"/>
              <a:buChar char="•"/>
              <a:defRPr/>
            </a:pPr>
            <a:endParaRPr lang="en-US" altLang="zh-CN" sz="1600" dirty="0">
              <a:latin typeface="黑体" pitchFamily="49" charset="-122"/>
              <a:ea typeface="黑体" pitchFamily="49" charset="-122"/>
              <a:cs typeface="+mn-cs"/>
            </a:endParaRPr>
          </a:p>
        </p:txBody>
      </p:sp>
      <p:sp>
        <p:nvSpPr>
          <p:cNvPr id="2" name="标题 1"/>
          <p:cNvSpPr>
            <a:spLocks noGrp="1"/>
          </p:cNvSpPr>
          <p:nvPr>
            <p:ph type="title"/>
          </p:nvPr>
        </p:nvSpPr>
        <p:spPr>
          <a:xfrm>
            <a:off x="0" y="333375"/>
            <a:ext cx="9143999" cy="566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buFont typeface="Arial" pitchFamily="34" charset="0"/>
              <a:buNone/>
              <a:defRPr/>
            </a:pPr>
            <a:r>
              <a:rPr lang="zh-CN" altLang="en-US" sz="2800" dirty="0">
                <a:latin typeface="Calibri" panose="020F0502020204030204" pitchFamily="34" charset="0"/>
                <a:ea typeface="黑体" panose="02010609060101010101" pitchFamily="49" charset="-122"/>
              </a:rPr>
              <a:t>三、试验要求</a:t>
            </a:r>
            <a:endParaRPr lang="zh-CN" altLang="en-US" sz="2800" kern="1200" dirty="0">
              <a:solidFill>
                <a:schemeClr val="tx1"/>
              </a:solidFill>
              <a:latin typeface="Calibri" pitchFamily="34" charset="0"/>
              <a:ea typeface="黑体" pitchFamily="49" charset="-122"/>
              <a:cs typeface="+mn-cs"/>
            </a:endParaRPr>
          </a:p>
        </p:txBody>
      </p:sp>
    </p:spTree>
    <p:extLst>
      <p:ext uri="{BB962C8B-B14F-4D97-AF65-F5344CB8AC3E}">
        <p14:creationId xmlns:p14="http://schemas.microsoft.com/office/powerpoint/2010/main" val="4010852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spr25figue1"/>
          <p:cNvPicPr>
            <a:picLocks noChangeAspect="1" noChangeArrowheads="1"/>
          </p:cNvPicPr>
          <p:nvPr/>
        </p:nvPicPr>
        <p:blipFill rotWithShape="1">
          <a:blip r:embed="rId2">
            <a:extLst>
              <a:ext uri="{28A0092B-C50C-407E-A947-70E740481C1C}">
                <a14:useLocalDpi xmlns:a14="http://schemas.microsoft.com/office/drawing/2010/main" val="0"/>
              </a:ext>
            </a:extLst>
          </a:blip>
          <a:srcRect r="2103"/>
          <a:stretch/>
        </p:blipFill>
        <p:spPr bwMode="auto">
          <a:xfrm>
            <a:off x="4802184" y="1223986"/>
            <a:ext cx="4315163" cy="48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三、试验要求</a:t>
            </a:r>
          </a:p>
        </p:txBody>
      </p:sp>
      <p:sp>
        <p:nvSpPr>
          <p:cNvPr id="2" name="内容占位符 1"/>
          <p:cNvSpPr>
            <a:spLocks noGrp="1"/>
          </p:cNvSpPr>
          <p:nvPr>
            <p:ph idx="1"/>
          </p:nvPr>
        </p:nvSpPr>
        <p:spPr>
          <a:xfrm>
            <a:off x="457200" y="1196975"/>
            <a:ext cx="4579938" cy="5111750"/>
          </a:xfrm>
        </p:spPr>
        <p:txBody>
          <a:bodyPr/>
          <a:lstStyle/>
          <a:p>
            <a:pPr>
              <a:buFont typeface="Wingdings" panose="05000000000000000000" pitchFamily="2" charset="2"/>
              <a:buChar char="Ø"/>
              <a:defRPr/>
            </a:pPr>
            <a:r>
              <a:rPr lang="zh-CN" altLang="en-US" sz="2400" dirty="0">
                <a:solidFill>
                  <a:srgbClr val="C00000"/>
                </a:solidFill>
                <a:ea typeface="黑体" pitchFamily="49" charset="-122"/>
              </a:rPr>
              <a:t>判定符合性方法流程图</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任何情况下，</a:t>
            </a:r>
            <a:r>
              <a:rPr lang="en-US" altLang="zh-CN" sz="1800" dirty="0">
                <a:latin typeface="黑体" pitchFamily="49" charset="-122"/>
                <a:ea typeface="黑体" pitchFamily="49" charset="-122"/>
                <a:cs typeface="+mn-cs"/>
              </a:rPr>
              <a:t>EUT</a:t>
            </a:r>
            <a:r>
              <a:rPr lang="zh-CN" altLang="en-US" sz="1800" dirty="0">
                <a:latin typeface="黑体" pitchFamily="49" charset="-122"/>
                <a:ea typeface="黑体" pitchFamily="49" charset="-122"/>
                <a:cs typeface="+mn-cs"/>
              </a:rPr>
              <a:t>都应符合平均值限值的要求。</a:t>
            </a:r>
          </a:p>
          <a:p>
            <a:pPr marL="720000" lvl="1" indent="-342900" eaLnBrk="1" hangingPunct="1">
              <a:buClr>
                <a:srgbClr val="C00000"/>
              </a:buClr>
              <a:buFont typeface="Wingdings" pitchFamily="2" charset="2"/>
              <a:buChar char="n"/>
              <a:defRPr/>
            </a:pPr>
            <a:r>
              <a:rPr lang="en-US" altLang="zh-CN" sz="1800" dirty="0">
                <a:latin typeface="黑体" pitchFamily="49" charset="-122"/>
                <a:ea typeface="黑体" pitchFamily="49" charset="-122"/>
                <a:cs typeface="+mn-cs"/>
              </a:rPr>
              <a:t>EUT</a:t>
            </a:r>
            <a:r>
              <a:rPr lang="zh-CN" altLang="en-US" sz="1800" dirty="0">
                <a:latin typeface="黑体" pitchFamily="49" charset="-122"/>
                <a:ea typeface="黑体" pitchFamily="49" charset="-122"/>
                <a:cs typeface="+mn-cs"/>
              </a:rPr>
              <a:t>还应符合峰值或准峰值限值的下列要求：</a:t>
            </a:r>
          </a:p>
          <a:p>
            <a:pPr marL="1120050" lvl="2" indent="-342900" eaLnBrk="1" hangingPunct="1">
              <a:buClr>
                <a:srgbClr val="C00000"/>
              </a:buClr>
              <a:buFont typeface="Wingdings" pitchFamily="2" charset="2"/>
              <a:buChar char="n"/>
              <a:defRPr/>
            </a:pPr>
            <a:r>
              <a:rPr lang="zh-CN" altLang="en-US" sz="1200" dirty="0">
                <a:latin typeface="黑体" pitchFamily="49" charset="-122"/>
                <a:ea typeface="黑体" pitchFamily="49" charset="-122"/>
                <a:cs typeface="+mn-cs"/>
              </a:rPr>
              <a:t>对于峰值和准峰值都规定的频段，</a:t>
            </a:r>
            <a:r>
              <a:rPr lang="en-US" altLang="zh-CN" sz="1200" dirty="0">
                <a:latin typeface="黑体" pitchFamily="49" charset="-122"/>
                <a:ea typeface="黑体" pitchFamily="49" charset="-122"/>
                <a:cs typeface="+mn-cs"/>
              </a:rPr>
              <a:t>EUT</a:t>
            </a:r>
            <a:r>
              <a:rPr lang="zh-CN" altLang="en-US" sz="1200" dirty="0">
                <a:latin typeface="黑体" pitchFamily="49" charset="-122"/>
                <a:ea typeface="黑体" pitchFamily="49" charset="-122"/>
                <a:cs typeface="+mn-cs"/>
              </a:rPr>
              <a:t>应符合峰值要求或准峰值限值要求（在试验计划中明确）</a:t>
            </a:r>
          </a:p>
          <a:p>
            <a:pPr marL="1120050" lvl="2" indent="-342900" eaLnBrk="1" hangingPunct="1">
              <a:buClr>
                <a:srgbClr val="C00000"/>
              </a:buClr>
              <a:buFont typeface="Wingdings" pitchFamily="2" charset="2"/>
              <a:buChar char="n"/>
              <a:defRPr/>
            </a:pPr>
            <a:r>
              <a:rPr lang="zh-CN" altLang="en-US" sz="1200" dirty="0">
                <a:latin typeface="黑体" pitchFamily="49" charset="-122"/>
                <a:ea typeface="黑体" pitchFamily="49" charset="-122"/>
                <a:cs typeface="+mn-cs"/>
              </a:rPr>
              <a:t>对于规定峰值限值的频段，</a:t>
            </a:r>
            <a:r>
              <a:rPr lang="en-US" altLang="zh-CN" sz="1200" dirty="0">
                <a:latin typeface="黑体" pitchFamily="49" charset="-122"/>
                <a:ea typeface="黑体" pitchFamily="49" charset="-122"/>
                <a:cs typeface="+mn-cs"/>
              </a:rPr>
              <a:t>EUT</a:t>
            </a:r>
            <a:r>
              <a:rPr lang="zh-CN" altLang="en-US" sz="1200" dirty="0">
                <a:latin typeface="黑体" pitchFamily="49" charset="-122"/>
                <a:ea typeface="黑体" pitchFamily="49" charset="-122"/>
                <a:cs typeface="+mn-cs"/>
              </a:rPr>
              <a:t>应符合峰值限值要求</a:t>
            </a:r>
          </a:p>
          <a:p>
            <a:pPr marL="720000" lvl="1" indent="-342900" eaLnBrk="1" hangingPunct="1">
              <a:buClr>
                <a:srgbClr val="C00000"/>
              </a:buClr>
              <a:buFont typeface="Wingdings" pitchFamily="2" charset="2"/>
              <a:buChar char="n"/>
              <a:defRPr/>
            </a:pPr>
            <a:endParaRPr lang="zh-CN" altLang="en-US" sz="2000" dirty="0">
              <a:latin typeface="黑体" pitchFamily="49" charset="-122"/>
              <a:ea typeface="黑体" pitchFamily="49" charset="-122"/>
              <a:cs typeface="+mn-cs"/>
            </a:endParaRPr>
          </a:p>
        </p:txBody>
      </p:sp>
      <p:sp>
        <p:nvSpPr>
          <p:cNvPr id="3" name="矩形 2"/>
          <p:cNvSpPr/>
          <p:nvPr/>
        </p:nvSpPr>
        <p:spPr>
          <a:xfrm>
            <a:off x="98744" y="4273633"/>
            <a:ext cx="5061896" cy="2308324"/>
          </a:xfrm>
          <a:prstGeom prst="rect">
            <a:avLst/>
          </a:prstGeom>
        </p:spPr>
        <p:txBody>
          <a:bodyPr wrap="square">
            <a:spAutoFit/>
          </a:bodyPr>
          <a:lstStyle/>
          <a:p>
            <a:pPr marL="720000" lvl="1" indent="-342900" eaLnBrk="1" hangingPunct="1">
              <a:buClr>
                <a:srgbClr val="C00000"/>
              </a:buClr>
              <a:buFont typeface="Wingdings" panose="05000000000000000000" pitchFamily="2" charset="2"/>
              <a:buChar char="Ø"/>
              <a:defRPr/>
            </a:pPr>
            <a:r>
              <a:rPr lang="zh-CN" altLang="en-US" dirty="0">
                <a:latin typeface="宋体" panose="02010600030101010101" pitchFamily="2" charset="-122"/>
              </a:rPr>
              <a:t>峰值检波器测量值总是高于或等于准峰值和平均值检波器测得的数据；</a:t>
            </a:r>
            <a:endParaRPr lang="en-US" altLang="zh-CN" dirty="0">
              <a:latin typeface="宋体" panose="02010600030101010101" pitchFamily="2" charset="-122"/>
            </a:endParaRPr>
          </a:p>
          <a:p>
            <a:pPr marL="720000" lvl="1" indent="-342900" eaLnBrk="1" hangingPunct="1">
              <a:buClr>
                <a:srgbClr val="C00000"/>
              </a:buClr>
              <a:buFont typeface="Wingdings" panose="05000000000000000000" pitchFamily="2" charset="2"/>
              <a:buChar char="Ø"/>
              <a:defRPr/>
            </a:pPr>
            <a:r>
              <a:rPr lang="zh-CN" altLang="en-US" dirty="0">
                <a:latin typeface="宋体" panose="02010600030101010101" pitchFamily="2" charset="-122"/>
              </a:rPr>
              <a:t>适用的峰值限值总是高于或等于准峰值和平均值限值；</a:t>
            </a:r>
            <a:endParaRPr lang="en-US" altLang="zh-CN" dirty="0">
              <a:latin typeface="宋体" panose="02010600030101010101" pitchFamily="2" charset="-122"/>
            </a:endParaRPr>
          </a:p>
          <a:p>
            <a:pPr marL="720000" lvl="1" indent="-342900" eaLnBrk="1" hangingPunct="1">
              <a:buClr>
                <a:srgbClr val="C00000"/>
              </a:buClr>
              <a:buFont typeface="Wingdings" panose="05000000000000000000" pitchFamily="2" charset="2"/>
              <a:buChar char="Ø"/>
              <a:defRPr/>
            </a:pPr>
            <a:r>
              <a:rPr lang="zh-CN" altLang="en-US" dirty="0">
                <a:latin typeface="宋体" panose="02010600030101010101" pitchFamily="2" charset="-122"/>
              </a:rPr>
              <a:t>单个检波器测量方法能够使测试简单化，并且加快测试速度；</a:t>
            </a:r>
            <a:endParaRPr lang="en-US" altLang="zh-CN" dirty="0">
              <a:latin typeface="宋体" panose="02010600030101010101" pitchFamily="2" charset="-122"/>
            </a:endParaRPr>
          </a:p>
          <a:p>
            <a:pPr marL="720000" lvl="1" indent="-342900" eaLnBrk="1" hangingPunct="1">
              <a:buClr>
                <a:srgbClr val="C00000"/>
              </a:buClr>
              <a:buFont typeface="Wingdings" panose="05000000000000000000" pitchFamily="2" charset="2"/>
              <a:buChar char="Ø"/>
              <a:defRPr/>
            </a:pPr>
            <a:r>
              <a:rPr lang="zh-CN" altLang="en-US" dirty="0">
                <a:latin typeface="宋体" panose="02010600030101010101" pitchFamily="2" charset="-122"/>
              </a:rPr>
              <a:t>该流程图适用于每个单独频点的测试。</a:t>
            </a:r>
            <a:endParaRPr lang="en-US" altLang="zh-CN" dirty="0">
              <a:latin typeface="宋体" panose="02010600030101010101" pitchFamily="2" charset="-122"/>
            </a:endParaRPr>
          </a:p>
          <a:p>
            <a:pPr marL="720000" lvl="1" indent="-342900" eaLnBrk="1" hangingPunct="1">
              <a:buClr>
                <a:srgbClr val="C00000"/>
              </a:buClr>
              <a:buFont typeface="Wingdings" panose="05000000000000000000" pitchFamily="2" charset="2"/>
              <a:buChar char="Ø"/>
              <a:defRPr/>
            </a:pPr>
            <a:endParaRPr lang="en-US" altLang="zh-CN" dirty="0">
              <a:latin typeface="宋体" panose="02010600030101010101" pitchFamily="2" charset="-122"/>
            </a:endParaRPr>
          </a:p>
        </p:txBody>
      </p:sp>
      <p:cxnSp>
        <p:nvCxnSpPr>
          <p:cNvPr id="7" name="直接连接符 6"/>
          <p:cNvCxnSpPr/>
          <p:nvPr/>
        </p:nvCxnSpPr>
        <p:spPr>
          <a:xfrm>
            <a:off x="457200" y="4077072"/>
            <a:ext cx="4579938" cy="0"/>
          </a:xfrm>
          <a:prstGeom prst="line">
            <a:avLst/>
          </a:prstGeom>
          <a:ln>
            <a:solidFill>
              <a:srgbClr val="00009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21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三、试验要求</a:t>
            </a:r>
          </a:p>
        </p:txBody>
      </p:sp>
      <p:sp>
        <p:nvSpPr>
          <p:cNvPr id="2" name="内容占位符 1"/>
          <p:cNvSpPr>
            <a:spLocks noGrp="1"/>
          </p:cNvSpPr>
          <p:nvPr>
            <p:ph idx="1"/>
          </p:nvPr>
        </p:nvSpPr>
        <p:spPr>
          <a:xfrm>
            <a:off x="457200" y="1196975"/>
            <a:ext cx="8219256" cy="5111750"/>
          </a:xfrm>
        </p:spPr>
        <p:txBody>
          <a:bodyPr/>
          <a:lstStyle/>
          <a:p>
            <a:pPr>
              <a:buFont typeface="Wingdings" panose="05000000000000000000" pitchFamily="2" charset="2"/>
              <a:buChar char="Ø"/>
              <a:defRPr/>
            </a:pPr>
            <a:r>
              <a:rPr lang="zh-CN" altLang="en-US" sz="2400" dirty="0">
                <a:solidFill>
                  <a:srgbClr val="C00000"/>
                </a:solidFill>
                <a:ea typeface="黑体" pitchFamily="49" charset="-122"/>
              </a:rPr>
              <a:t>运行条件</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当进行零部件</a:t>
            </a:r>
            <a:r>
              <a:rPr lang="en-US" altLang="zh-CN" sz="1800" dirty="0">
                <a:latin typeface="黑体" pitchFamily="49" charset="-122"/>
                <a:ea typeface="黑体" pitchFamily="49" charset="-122"/>
                <a:cs typeface="+mn-cs"/>
              </a:rPr>
              <a:t>/</a:t>
            </a:r>
            <a:r>
              <a:rPr lang="zh-CN" altLang="en-US" sz="1800" dirty="0">
                <a:latin typeface="黑体" pitchFamily="49" charset="-122"/>
                <a:ea typeface="黑体" pitchFamily="49" charset="-122"/>
                <a:cs typeface="+mn-cs"/>
              </a:rPr>
              <a:t>模块测试时，被测件运行应该</a:t>
            </a:r>
            <a:r>
              <a:rPr lang="zh-CN" altLang="en-US" sz="1800" dirty="0">
                <a:solidFill>
                  <a:srgbClr val="FF0000"/>
                </a:solidFill>
                <a:latin typeface="黑体" pitchFamily="49" charset="-122"/>
                <a:ea typeface="黑体" pitchFamily="49" charset="-122"/>
                <a:cs typeface="+mn-cs"/>
              </a:rPr>
              <a:t>参考其装车情况</a:t>
            </a:r>
            <a:r>
              <a:rPr lang="zh-CN" altLang="en-US" sz="1800" dirty="0">
                <a:latin typeface="黑体" pitchFamily="49" charset="-122"/>
                <a:ea typeface="黑体" pitchFamily="49" charset="-122"/>
                <a:cs typeface="+mn-cs"/>
              </a:rPr>
              <a:t>，确定典型负载和其他条件，以便得到</a:t>
            </a:r>
            <a:r>
              <a:rPr lang="zh-CN" altLang="en-US" sz="1800" dirty="0">
                <a:solidFill>
                  <a:srgbClr val="FF0000"/>
                </a:solidFill>
                <a:latin typeface="黑体" pitchFamily="49" charset="-122"/>
                <a:ea typeface="黑体" pitchFamily="49" charset="-122"/>
                <a:cs typeface="+mn-cs"/>
              </a:rPr>
              <a:t>最大发射状态</a:t>
            </a:r>
            <a:r>
              <a:rPr lang="zh-CN" altLang="en-US" sz="1800" dirty="0">
                <a:latin typeface="黑体" pitchFamily="49" charset="-122"/>
                <a:ea typeface="黑体" pitchFamily="49" charset="-122"/>
                <a:cs typeface="+mn-cs"/>
              </a:rPr>
              <a:t>。</a:t>
            </a: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为了确保零部件</a:t>
            </a:r>
            <a:r>
              <a:rPr lang="en-US" altLang="zh-CN" sz="1800" dirty="0">
                <a:latin typeface="黑体" pitchFamily="49" charset="-122"/>
                <a:ea typeface="黑体" pitchFamily="49" charset="-122"/>
                <a:cs typeface="+mn-cs"/>
              </a:rPr>
              <a:t>/</a:t>
            </a:r>
            <a:r>
              <a:rPr lang="zh-CN" altLang="en-US" sz="1800" dirty="0">
                <a:latin typeface="黑体" pitchFamily="49" charset="-122"/>
                <a:ea typeface="黑体" pitchFamily="49" charset="-122"/>
                <a:cs typeface="+mn-cs"/>
              </a:rPr>
              <a:t>模块在试验期间的运行时正确的，应使用外设接口单元来模拟其装车情况。</a:t>
            </a:r>
            <a:endParaRPr lang="en-US" altLang="zh-CN" sz="1800" dirty="0">
              <a:latin typeface="黑体" pitchFamily="49" charset="-122"/>
              <a:ea typeface="黑体" pitchFamily="49" charset="-122"/>
              <a:cs typeface="+mn-cs"/>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依据指定的运行模式，被测件上所有重要的传感器和执行部件的连接线都应与外设接口单元相连。</a:t>
            </a: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外设接口单元可以安装在屏蔽室</a:t>
            </a:r>
            <a:r>
              <a:rPr lang="zh-CN" altLang="en-US" sz="1800" dirty="0">
                <a:solidFill>
                  <a:srgbClr val="FF0000"/>
                </a:solidFill>
                <a:latin typeface="黑体" pitchFamily="49" charset="-122"/>
                <a:ea typeface="黑体" pitchFamily="49" charset="-122"/>
                <a:cs typeface="+mn-cs"/>
              </a:rPr>
              <a:t>内部或外部</a:t>
            </a:r>
            <a:r>
              <a:rPr lang="zh-CN" altLang="en-US" sz="1800" dirty="0">
                <a:latin typeface="黑体" pitchFamily="49" charset="-122"/>
                <a:ea typeface="黑体" pitchFamily="49" charset="-122"/>
                <a:cs typeface="+mn-cs"/>
              </a:rPr>
              <a:t>。</a:t>
            </a:r>
            <a:endParaRPr lang="en-US" altLang="zh-CN" sz="1800" dirty="0">
              <a:latin typeface="黑体" pitchFamily="49" charset="-122"/>
              <a:ea typeface="黑体" pitchFamily="49" charset="-122"/>
              <a:cs typeface="+mn-cs"/>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如果安装在屏蔽室内，外设接口单元产生的骚扰水平应</a:t>
            </a:r>
            <a:r>
              <a:rPr lang="zh-CN" altLang="en-US" sz="1800" dirty="0">
                <a:solidFill>
                  <a:srgbClr val="FF0000"/>
                </a:solidFill>
                <a:latin typeface="黑体" pitchFamily="49" charset="-122"/>
                <a:ea typeface="黑体" pitchFamily="49" charset="-122"/>
                <a:cs typeface="+mn-cs"/>
              </a:rPr>
              <a:t>至少比试验计划规定的试验限值低</a:t>
            </a:r>
            <a:r>
              <a:rPr lang="en-US" altLang="zh-CN" sz="1800" dirty="0" smtClean="0">
                <a:solidFill>
                  <a:srgbClr val="FF0000"/>
                </a:solidFill>
                <a:latin typeface="黑体" pitchFamily="49" charset="-122"/>
                <a:ea typeface="黑体" pitchFamily="49" charset="-122"/>
                <a:cs typeface="+mn-cs"/>
              </a:rPr>
              <a:t>6dB</a:t>
            </a:r>
            <a:endParaRPr lang="zh-CN" altLang="en-US" sz="2000" dirty="0">
              <a:latin typeface="黑体" pitchFamily="49" charset="-122"/>
              <a:ea typeface="黑体" pitchFamily="49" charset="-122"/>
              <a:cs typeface="+mn-cs"/>
            </a:endParaRPr>
          </a:p>
        </p:txBody>
      </p:sp>
    </p:spTree>
    <p:extLst>
      <p:ext uri="{BB962C8B-B14F-4D97-AF65-F5344CB8AC3E}">
        <p14:creationId xmlns:p14="http://schemas.microsoft.com/office/powerpoint/2010/main" val="244157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txBox="1">
            <a:spLocks/>
          </p:cNvSpPr>
          <p:nvPr/>
        </p:nvSpPr>
        <p:spPr bwMode="auto">
          <a:xfrm>
            <a:off x="1" y="333375"/>
            <a:ext cx="9055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dirty="0">
                <a:latin typeface="Calibri" panose="020F0502020204030204" pitchFamily="34" charset="0"/>
                <a:ea typeface="黑体" panose="02010609060101010101" pitchFamily="49" charset="-122"/>
              </a:rPr>
              <a:t>三、试验要求</a:t>
            </a:r>
          </a:p>
        </p:txBody>
      </p:sp>
      <p:sp>
        <p:nvSpPr>
          <p:cNvPr id="2" name="内容占位符 1"/>
          <p:cNvSpPr>
            <a:spLocks noGrp="1"/>
          </p:cNvSpPr>
          <p:nvPr>
            <p:ph idx="1"/>
          </p:nvPr>
        </p:nvSpPr>
        <p:spPr>
          <a:xfrm>
            <a:off x="457200" y="1196975"/>
            <a:ext cx="8219256" cy="5111750"/>
          </a:xfrm>
        </p:spPr>
        <p:txBody>
          <a:bodyPr/>
          <a:lstStyle/>
          <a:p>
            <a:pPr>
              <a:buFont typeface="Wingdings" panose="05000000000000000000" pitchFamily="2" charset="2"/>
              <a:buChar char="Ø"/>
              <a:defRPr/>
            </a:pPr>
            <a:r>
              <a:rPr lang="zh-CN" altLang="en-US" sz="2400" dirty="0">
                <a:solidFill>
                  <a:srgbClr val="C00000"/>
                </a:solidFill>
                <a:ea typeface="黑体" pitchFamily="49" charset="-122"/>
              </a:rPr>
              <a:t>装有吸波材料的屏蔽室（</a:t>
            </a:r>
            <a:r>
              <a:rPr lang="en-US" altLang="zh-CN" sz="2400" dirty="0">
                <a:solidFill>
                  <a:srgbClr val="C00000"/>
                </a:solidFill>
                <a:ea typeface="黑体" pitchFamily="49" charset="-122"/>
              </a:rPr>
              <a:t>ALSE</a:t>
            </a:r>
            <a:r>
              <a:rPr lang="zh-CN" altLang="en-US" sz="2400" dirty="0">
                <a:solidFill>
                  <a:srgbClr val="C00000"/>
                </a:solidFill>
                <a:ea typeface="黑体" pitchFamily="49" charset="-122"/>
              </a:rPr>
              <a:t>）</a:t>
            </a:r>
            <a:endParaRPr lang="en-US" altLang="zh-CN" sz="2400" dirty="0">
              <a:solidFill>
                <a:srgbClr val="C00000"/>
              </a:solidFill>
              <a:ea typeface="黑体" pitchFamily="49" charset="-122"/>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对于辐射发射的测量，反射能量能造成</a:t>
            </a:r>
            <a:r>
              <a:rPr lang="en-US" altLang="zh-CN" sz="1800" dirty="0">
                <a:solidFill>
                  <a:srgbClr val="FF0000"/>
                </a:solidFill>
                <a:latin typeface="黑体" pitchFamily="49" charset="-122"/>
                <a:ea typeface="黑体" pitchFamily="49" charset="-122"/>
                <a:cs typeface="+mn-cs"/>
              </a:rPr>
              <a:t>20dB</a:t>
            </a:r>
            <a:r>
              <a:rPr lang="zh-CN" altLang="en-US" sz="1800" dirty="0">
                <a:solidFill>
                  <a:srgbClr val="FF0000"/>
                </a:solidFill>
                <a:latin typeface="黑体" pitchFamily="49" charset="-122"/>
                <a:ea typeface="黑体" pitchFamily="49" charset="-122"/>
                <a:cs typeface="+mn-cs"/>
              </a:rPr>
              <a:t>以上</a:t>
            </a:r>
            <a:r>
              <a:rPr lang="zh-CN" altLang="en-US" sz="1800" dirty="0">
                <a:latin typeface="黑体" pitchFamily="49" charset="-122"/>
                <a:ea typeface="黑体" pitchFamily="49" charset="-122"/>
                <a:cs typeface="+mn-cs"/>
              </a:rPr>
              <a:t>的误差。</a:t>
            </a:r>
            <a:endParaRPr lang="en-US" altLang="zh-CN" sz="1800" dirty="0">
              <a:latin typeface="黑体" pitchFamily="49" charset="-122"/>
              <a:ea typeface="黑体" pitchFamily="49" charset="-122"/>
              <a:cs typeface="+mn-cs"/>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被测件还是测量天线都距离墙、天花板或吸波材料的最近表面</a:t>
            </a:r>
            <a:r>
              <a:rPr lang="en-US" altLang="zh-CN" sz="1800" dirty="0">
                <a:solidFill>
                  <a:srgbClr val="FF0000"/>
                </a:solidFill>
                <a:latin typeface="黑体" pitchFamily="49" charset="-122"/>
                <a:ea typeface="黑体" pitchFamily="49" charset="-122"/>
                <a:cs typeface="+mn-cs"/>
              </a:rPr>
              <a:t>1m</a:t>
            </a:r>
            <a:r>
              <a:rPr lang="zh-CN" altLang="en-US" sz="1800" dirty="0">
                <a:solidFill>
                  <a:srgbClr val="FF0000"/>
                </a:solidFill>
                <a:latin typeface="黑体" pitchFamily="49" charset="-122"/>
                <a:ea typeface="黑体" pitchFamily="49" charset="-122"/>
                <a:cs typeface="+mn-cs"/>
              </a:rPr>
              <a:t>以上</a:t>
            </a:r>
            <a:r>
              <a:rPr lang="zh-CN" altLang="en-US" sz="1800" dirty="0">
                <a:latin typeface="黑体" pitchFamily="49" charset="-122"/>
                <a:ea typeface="黑体" pitchFamily="49" charset="-122"/>
                <a:cs typeface="+mn-cs"/>
              </a:rPr>
              <a:t>。</a:t>
            </a:r>
            <a:endParaRPr lang="en-US" altLang="zh-CN" sz="1800" dirty="0">
              <a:latin typeface="黑体" pitchFamily="49" charset="-122"/>
              <a:ea typeface="黑体" pitchFamily="49" charset="-122"/>
              <a:cs typeface="+mn-cs"/>
            </a:endParaRPr>
          </a:p>
          <a:p>
            <a:pPr marL="720000" lvl="1" indent="-342900" eaLnBrk="1" hangingPunct="1">
              <a:lnSpc>
                <a:spcPct val="150000"/>
              </a:lnSpc>
              <a:buClr>
                <a:srgbClr val="C00000"/>
              </a:buClr>
              <a:buFont typeface="Wingdings" pitchFamily="2" charset="2"/>
              <a:buChar char="n"/>
              <a:defRPr/>
            </a:pPr>
            <a:r>
              <a:rPr lang="zh-CN" altLang="en-US" sz="1800" dirty="0">
                <a:latin typeface="黑体" pitchFamily="49" charset="-122"/>
                <a:ea typeface="黑体" pitchFamily="49" charset="-122"/>
                <a:cs typeface="+mn-cs"/>
              </a:rPr>
              <a:t>应清除</a:t>
            </a:r>
            <a:r>
              <a:rPr lang="en-US" altLang="zh-CN" sz="1800" dirty="0">
                <a:latin typeface="黑体" pitchFamily="49" charset="-122"/>
                <a:ea typeface="黑体" pitchFamily="49" charset="-122"/>
                <a:cs typeface="+mn-cs"/>
              </a:rPr>
              <a:t>ALSE</a:t>
            </a:r>
            <a:r>
              <a:rPr lang="zh-CN" altLang="en-US" sz="1800" dirty="0">
                <a:latin typeface="黑体" pitchFamily="49" charset="-122"/>
                <a:ea typeface="黑体" pitchFamily="49" charset="-122"/>
                <a:cs typeface="+mn-cs"/>
              </a:rPr>
              <a:t>内</a:t>
            </a:r>
            <a:r>
              <a:rPr lang="zh-CN" altLang="en-US" sz="1800" dirty="0">
                <a:solidFill>
                  <a:srgbClr val="FF0000"/>
                </a:solidFill>
                <a:latin typeface="黑体" pitchFamily="49" charset="-122"/>
                <a:ea typeface="黑体" pitchFamily="49" charset="-122"/>
                <a:cs typeface="+mn-cs"/>
              </a:rPr>
              <a:t>所有</a:t>
            </a:r>
            <a:r>
              <a:rPr lang="zh-CN" altLang="en-US" sz="1800" dirty="0">
                <a:latin typeface="黑体" pitchFamily="49" charset="-122"/>
                <a:ea typeface="黑体" pitchFamily="49" charset="-122"/>
                <a:cs typeface="+mn-cs"/>
              </a:rPr>
              <a:t>与辐射发射测量无关的物品。</a:t>
            </a:r>
          </a:p>
        </p:txBody>
      </p:sp>
      <p:sp>
        <p:nvSpPr>
          <p:cNvPr id="3" name="Rectangle 1"/>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被测件还是测量天线都距离墙、天花板或吸波材料的最近表面</a:t>
            </a: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1m</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以上。</a:t>
            </a:r>
            <a:r>
              <a:rPr kumimoji="0" lang="zh-CN" altLang="en-US" sz="8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795" y="3140968"/>
            <a:ext cx="3744416" cy="2808312"/>
          </a:xfrm>
          <a:prstGeom prst="rect">
            <a:avLst/>
          </a:prstGeom>
        </p:spPr>
      </p:pic>
      <p:pic>
        <p:nvPicPr>
          <p:cNvPr id="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665" y="3140968"/>
            <a:ext cx="3742767"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592928" y="6019791"/>
            <a:ext cx="2044149"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cs typeface="Calibri" panose="020F0502020204030204" pitchFamily="34" charset="0"/>
                <a:sym typeface="黑体" panose="02010609060101010101" pitchFamily="49" charset="-122"/>
              </a:rPr>
              <a:t>十米法半电波暗室</a:t>
            </a:r>
            <a:endParaRPr lang="zh-CN" altLang="en-US" sz="1800" dirty="0">
              <a:ea typeface="黑体" panose="02010609060101010101" pitchFamily="49" charset="-122"/>
              <a:cs typeface="Calibri" panose="020F0502020204030204" pitchFamily="34" charset="0"/>
            </a:endParaRPr>
          </a:p>
        </p:txBody>
      </p:sp>
      <p:sp>
        <p:nvSpPr>
          <p:cNvPr id="7" name="矩形 6"/>
          <p:cNvSpPr/>
          <p:nvPr/>
        </p:nvSpPr>
        <p:spPr>
          <a:xfrm>
            <a:off x="5392246" y="6019791"/>
            <a:ext cx="2393604" cy="369332"/>
          </a:xfrm>
          <a:prstGeom prst="rect">
            <a:avLst/>
          </a:prstGeom>
        </p:spPr>
        <p:txBody>
          <a:bodyPr wrap="none">
            <a:spAutoFit/>
          </a:bodyPr>
          <a:lstStyle/>
          <a:p>
            <a:r>
              <a:rPr lang="zh-CN" altLang="en-US" sz="1800" b="1" dirty="0">
                <a:latin typeface="黑体" panose="02010609060101010101" pitchFamily="49" charset="-122"/>
                <a:ea typeface="黑体" panose="02010609060101010101" pitchFamily="49" charset="-122"/>
                <a:cs typeface="Calibri" panose="020F0502020204030204" pitchFamily="34" charset="0"/>
                <a:sym typeface="黑体" panose="02010609060101010101" pitchFamily="49" charset="-122"/>
              </a:rPr>
              <a:t>三米法半</a:t>
            </a:r>
            <a:r>
              <a:rPr lang="en-US" altLang="zh-CN" sz="1800" b="1" dirty="0">
                <a:latin typeface="黑体" panose="02010609060101010101" pitchFamily="49" charset="-122"/>
                <a:ea typeface="黑体" panose="02010609060101010101" pitchFamily="49" charset="-122"/>
                <a:cs typeface="Calibri" panose="020F0502020204030204" pitchFamily="34" charset="0"/>
                <a:sym typeface="黑体" panose="02010609060101010101" pitchFamily="49" charset="-122"/>
              </a:rPr>
              <a:t>/</a:t>
            </a:r>
            <a:r>
              <a:rPr lang="zh-CN" altLang="en-US" sz="1800" b="1" dirty="0">
                <a:latin typeface="黑体" panose="02010609060101010101" pitchFamily="49" charset="-122"/>
                <a:ea typeface="黑体" panose="02010609060101010101" pitchFamily="49" charset="-122"/>
                <a:cs typeface="Calibri" panose="020F0502020204030204" pitchFamily="34" charset="0"/>
                <a:sym typeface="黑体" panose="02010609060101010101" pitchFamily="49" charset="-122"/>
              </a:rPr>
              <a:t>全电波暗室</a:t>
            </a:r>
            <a:endParaRPr lang="zh-CN" altLang="en-US" sz="1800" dirty="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257224973"/>
      </p:ext>
    </p:extLst>
  </p:cSld>
  <p:clrMapOvr>
    <a:masterClrMapping/>
  </p:clrMapOvr>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3985</TotalTime>
  <Words>3083</Words>
  <Application>Microsoft Office PowerPoint</Application>
  <PresentationFormat>全屏显示(4:3)</PresentationFormat>
  <Paragraphs>566</Paragraphs>
  <Slides>35</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0" baseType="lpstr">
      <vt:lpstr>PMingLiU</vt:lpstr>
      <vt:lpstr>方正行楷简体</vt:lpstr>
      <vt:lpstr>黑体</vt:lpstr>
      <vt:lpstr>华文行楷</vt:lpstr>
      <vt:lpstr>华文楷体</vt:lpstr>
      <vt:lpstr>宋体</vt:lpstr>
      <vt:lpstr>微软雅黑</vt:lpstr>
      <vt:lpstr>Arial</vt:lpstr>
      <vt:lpstr>Calibri</vt:lpstr>
      <vt:lpstr>Times New Roman</vt:lpstr>
      <vt:lpstr>Verdana</vt:lpstr>
      <vt:lpstr>Wingdings</vt:lpstr>
      <vt:lpstr>方正大黑简体</vt:lpstr>
      <vt:lpstr>1_默认设计模板</vt:lpstr>
      <vt:lpstr>Equation</vt:lpstr>
      <vt:lpstr>PowerPoint 演示文稿</vt:lpstr>
      <vt:lpstr>PowerPoint 演示文稿</vt:lpstr>
      <vt:lpstr>一、适用范围</vt:lpstr>
      <vt:lpstr>PowerPoint 演示文稿</vt:lpstr>
      <vt:lpstr>三、试验要求</vt:lpstr>
      <vt:lpstr>三、试验要求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004</cp:lastModifiedBy>
  <cp:revision>174</cp:revision>
  <dcterms:created xsi:type="dcterms:W3CDTF">2013-04-10T08:02:07Z</dcterms:created>
  <dcterms:modified xsi:type="dcterms:W3CDTF">2019-06-01T11:14:34Z</dcterms:modified>
</cp:coreProperties>
</file>